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8" r:id="rId3"/>
    <p:sldId id="257" r:id="rId4"/>
    <p:sldId id="259" r:id="rId5"/>
    <p:sldId id="269" r:id="rId6"/>
    <p:sldId id="260" r:id="rId7"/>
    <p:sldId id="261" r:id="rId8"/>
    <p:sldId id="262" r:id="rId9"/>
    <p:sldId id="270" r:id="rId10"/>
    <p:sldId id="263" r:id="rId11"/>
    <p:sldId id="268" r:id="rId12"/>
    <p:sldId id="264" r:id="rId13"/>
    <p:sldId id="265" r:id="rId14"/>
    <p:sldId id="266"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5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4131A61B-7E9B-401C-B5F6-206B825CF08D}" type="datetimeFigureOut">
              <a:rPr lang="en-US" smtClean="0"/>
              <a:t>11/10/2022</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A1AAA461-760E-4097-BADE-C826FEAE0F7C}" type="slidenum">
              <a:rPr lang="en-US" smtClean="0"/>
              <a:t>‹#›</a:t>
            </a:fld>
            <a:endParaRPr lang="en-US"/>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31A61B-7E9B-401C-B5F6-206B825CF08D}"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AA461-760E-4097-BADE-C826FEAE0F7C}" type="slidenum">
              <a:rPr lang="en-US" smtClean="0"/>
              <a:t>‹#›</a:t>
            </a:fld>
            <a:endParaRPr lang="en-US"/>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31A61B-7E9B-401C-B5F6-206B825CF08D}"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AA461-760E-4097-BADE-C826FEAE0F7C}" type="slidenum">
              <a:rPr lang="en-US" smtClean="0"/>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31A61B-7E9B-401C-B5F6-206B825CF08D}"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AA461-760E-4097-BADE-C826FEAE0F7C}" type="slidenum">
              <a:rPr lang="en-US" smtClean="0"/>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31A61B-7E9B-401C-B5F6-206B825CF08D}"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AAA461-760E-4097-BADE-C826FEAE0F7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131A61B-7E9B-401C-B5F6-206B825CF08D}"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AA461-760E-4097-BADE-C826FEAE0F7C}" type="slidenum">
              <a:rPr lang="en-US" smtClean="0"/>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31A61B-7E9B-401C-B5F6-206B825CF08D}" type="datetimeFigureOut">
              <a:rPr lang="en-US" smtClean="0"/>
              <a:t>11/10/2022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AAA461-760E-4097-BADE-C826FEAE0F7C}" type="slidenum">
              <a:rPr lang="en-US" smtClean="0"/>
              <a:t>‹#›</a:t>
            </a:fld>
            <a:endParaRPr lang="en-US"/>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131A61B-7E9B-401C-B5F6-206B825CF08D}" type="datetimeFigureOut">
              <a:rPr lang="en-US" smtClean="0"/>
              <a:t>11/10/2022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AAA461-760E-4097-BADE-C826FEAE0F7C}" type="slidenum">
              <a:rPr lang="en-US" smtClean="0"/>
              <a:t>‹#›</a:t>
            </a:fld>
            <a:endParaRPr lang="en-US"/>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31A61B-7E9B-401C-B5F6-206B825CF08D}" type="datetimeFigureOut">
              <a:rPr lang="en-US" smtClean="0"/>
              <a:t>11/10/2022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AAA461-760E-4097-BADE-C826FEAE0F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31A61B-7E9B-401C-B5F6-206B825CF08D}"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AA461-760E-4097-BADE-C826FEAE0F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31A61B-7E9B-401C-B5F6-206B825CF08D}"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AAA461-760E-4097-BADE-C826FEAE0F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4131A61B-7E9B-401C-B5F6-206B825CF08D}" type="datetimeFigureOut">
              <a:rPr lang="en-US" smtClean="0"/>
              <a:t>11/10/2022</a:t>
            </a:fld>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A1AAA461-760E-4097-BADE-C826FEAE0F7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1" y="1387737"/>
            <a:ext cx="8077200" cy="1050663"/>
          </a:xfrm>
          <a:solidFill>
            <a:schemeClr val="tx1"/>
          </a:solidFill>
          <a:scene3d>
            <a:camera prst="orthographicFront"/>
            <a:lightRig rig="threePt" dir="t"/>
          </a:scene3d>
          <a:sp3d>
            <a:bevelT w="165100" prst="coolSlant"/>
          </a:sp3d>
        </p:spPr>
        <p:txBody>
          <a:bodyPr/>
          <a:lstStyle/>
          <a:p>
            <a:r>
              <a:rPr lang="en-US" sz="3200" dirty="0" smtClean="0">
                <a:ln w="3175">
                  <a:solidFill>
                    <a:schemeClr val="bg1">
                      <a:alpha val="65000"/>
                    </a:schemeClr>
                  </a:solidFill>
                </a:ln>
                <a:solidFill>
                  <a:schemeClr val="bg1"/>
                </a:solidFill>
                <a:effectLst>
                  <a:outerShdw blurRad="38100" dist="38100" dir="2700000" algn="tl">
                    <a:srgbClr val="000000">
                      <a:alpha val="43137"/>
                    </a:srgbClr>
                  </a:outerShdw>
                </a:effectLst>
              </a:rPr>
              <a:t>ME 312 – Manufacturing Technology II</a:t>
            </a:r>
            <a:br>
              <a:rPr lang="en-US" sz="3200" dirty="0" smtClean="0">
                <a:ln w="3175">
                  <a:solidFill>
                    <a:schemeClr val="bg1">
                      <a:alpha val="65000"/>
                    </a:schemeClr>
                  </a:solidFill>
                </a:ln>
                <a:solidFill>
                  <a:schemeClr val="bg1"/>
                </a:solidFill>
                <a:effectLst>
                  <a:outerShdw blurRad="38100" dist="38100" dir="2700000" algn="tl">
                    <a:srgbClr val="000000">
                      <a:alpha val="43137"/>
                    </a:srgbClr>
                  </a:outerShdw>
                </a:effectLst>
              </a:rPr>
            </a:br>
            <a:r>
              <a:rPr lang="en-US" sz="3200" dirty="0" smtClean="0">
                <a:ln w="3175">
                  <a:solidFill>
                    <a:schemeClr val="bg1">
                      <a:alpha val="65000"/>
                    </a:schemeClr>
                  </a:solidFill>
                </a:ln>
                <a:solidFill>
                  <a:schemeClr val="bg1"/>
                </a:solidFill>
                <a:effectLst>
                  <a:outerShdw blurRad="38100" dist="38100" dir="2700000" algn="tl">
                    <a:srgbClr val="000000">
                      <a:alpha val="43137"/>
                    </a:srgbClr>
                  </a:outerShdw>
                </a:effectLst>
              </a:rPr>
              <a:t>Project Presentation</a:t>
            </a:r>
            <a:endParaRPr lang="en-US" sz="3200" dirty="0">
              <a:ln w="3175">
                <a:solidFill>
                  <a:schemeClr val="bg1">
                    <a:alpha val="65000"/>
                  </a:schemeClr>
                </a:solidFill>
              </a:ln>
              <a:solidFill>
                <a:schemeClr val="bg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371601" y="3886200"/>
            <a:ext cx="6400800" cy="1752600"/>
          </a:xfrm>
        </p:spPr>
        <p:txBody>
          <a:bodyPr>
            <a:normAutofit lnSpcReduction="10000"/>
          </a:bodyPr>
          <a:lstStyle/>
          <a:p>
            <a:r>
              <a:rPr lang="en-IN" b="1" dirty="0">
                <a:effectLst/>
              </a:rPr>
              <a:t>Team </a:t>
            </a:r>
            <a:r>
              <a:rPr lang="en-IN" b="1" dirty="0" smtClean="0">
                <a:effectLst/>
              </a:rPr>
              <a:t>Members</a:t>
            </a:r>
            <a:endParaRPr lang="en-US" b="1" dirty="0">
              <a:effectLst/>
            </a:endParaRPr>
          </a:p>
          <a:p>
            <a:r>
              <a:rPr lang="en-IN" dirty="0" err="1">
                <a:effectLst/>
              </a:rPr>
              <a:t>Kathir</a:t>
            </a:r>
            <a:r>
              <a:rPr lang="en-IN" dirty="0">
                <a:effectLst/>
              </a:rPr>
              <a:t> </a:t>
            </a:r>
            <a:r>
              <a:rPr lang="en-IN" dirty="0" err="1">
                <a:effectLst/>
              </a:rPr>
              <a:t>Ilakkiyan</a:t>
            </a:r>
            <a:r>
              <a:rPr lang="en-IN" dirty="0">
                <a:effectLst/>
              </a:rPr>
              <a:t> S M </a:t>
            </a:r>
            <a:r>
              <a:rPr lang="en-IN" dirty="0" smtClean="0">
                <a:effectLst/>
              </a:rPr>
              <a:t>   – 200103125</a:t>
            </a:r>
            <a:endParaRPr lang="en-US" dirty="0">
              <a:effectLst/>
            </a:endParaRPr>
          </a:p>
          <a:p>
            <a:r>
              <a:rPr lang="en-IN" dirty="0" err="1">
                <a:effectLst/>
              </a:rPr>
              <a:t>Aprameya</a:t>
            </a:r>
            <a:r>
              <a:rPr lang="en-IN" dirty="0">
                <a:effectLst/>
              </a:rPr>
              <a:t> </a:t>
            </a:r>
            <a:r>
              <a:rPr lang="en-IN" dirty="0" err="1">
                <a:effectLst/>
              </a:rPr>
              <a:t>Rangarajan</a:t>
            </a:r>
            <a:r>
              <a:rPr lang="en-IN" dirty="0">
                <a:effectLst/>
              </a:rPr>
              <a:t> – 200103124</a:t>
            </a:r>
            <a:endParaRPr lang="en-US" dirty="0">
              <a:effectLst/>
            </a:endParaRPr>
          </a:p>
          <a:p>
            <a:r>
              <a:rPr lang="en-IN" dirty="0">
                <a:effectLst/>
              </a:rPr>
              <a:t>R Kailash </a:t>
            </a:r>
            <a:r>
              <a:rPr lang="en-IN" dirty="0" smtClean="0">
                <a:effectLst/>
              </a:rPr>
              <a:t>                       – </a:t>
            </a:r>
            <a:r>
              <a:rPr lang="en-IN" dirty="0">
                <a:effectLst/>
              </a:rPr>
              <a:t>200103088</a:t>
            </a:r>
            <a:endParaRPr lang="en-US" dirty="0">
              <a:effectLst/>
            </a:endParaRPr>
          </a:p>
          <a:p>
            <a:endParaRPr lang="en-US" dirty="0"/>
          </a:p>
        </p:txBody>
      </p:sp>
    </p:spTree>
    <p:extLst>
      <p:ext uri="{BB962C8B-B14F-4D97-AF65-F5344CB8AC3E}">
        <p14:creationId xmlns:p14="http://schemas.microsoft.com/office/powerpoint/2010/main" val="3552891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26527701"/>
              </p:ext>
            </p:extLst>
          </p:nvPr>
        </p:nvGraphicFramePr>
        <p:xfrm>
          <a:off x="1152335" y="2188987"/>
          <a:ext cx="6772468" cy="4158234"/>
        </p:xfrm>
        <a:graphic>
          <a:graphicData uri="http://schemas.openxmlformats.org/drawingml/2006/table">
            <a:tbl>
              <a:tblPr firstRow="1" firstCol="1" bandRow="1">
                <a:tableStyleId>{5C22544A-7EE6-4342-B048-85BDC9FD1C3A}</a:tableStyleId>
              </a:tblPr>
              <a:tblGrid>
                <a:gridCol w="849987">
                  <a:extLst>
                    <a:ext uri="{9D8B030D-6E8A-4147-A177-3AD203B41FA5}">
                      <a16:colId xmlns:a16="http://schemas.microsoft.com/office/drawing/2014/main" val="20000"/>
                    </a:ext>
                  </a:extLst>
                </a:gridCol>
                <a:gridCol w="679989">
                  <a:extLst>
                    <a:ext uri="{9D8B030D-6E8A-4147-A177-3AD203B41FA5}">
                      <a16:colId xmlns:a16="http://schemas.microsoft.com/office/drawing/2014/main" val="20001"/>
                    </a:ext>
                  </a:extLst>
                </a:gridCol>
                <a:gridCol w="659150">
                  <a:extLst>
                    <a:ext uri="{9D8B030D-6E8A-4147-A177-3AD203B41FA5}">
                      <a16:colId xmlns:a16="http://schemas.microsoft.com/office/drawing/2014/main" val="20002"/>
                    </a:ext>
                  </a:extLst>
                </a:gridCol>
                <a:gridCol w="781437">
                  <a:extLst>
                    <a:ext uri="{9D8B030D-6E8A-4147-A177-3AD203B41FA5}">
                      <a16:colId xmlns:a16="http://schemas.microsoft.com/office/drawing/2014/main" val="20003"/>
                    </a:ext>
                  </a:extLst>
                </a:gridCol>
                <a:gridCol w="879050">
                  <a:extLst>
                    <a:ext uri="{9D8B030D-6E8A-4147-A177-3AD203B41FA5}">
                      <a16:colId xmlns:a16="http://schemas.microsoft.com/office/drawing/2014/main" val="20004"/>
                    </a:ext>
                  </a:extLst>
                </a:gridCol>
                <a:gridCol w="849987">
                  <a:extLst>
                    <a:ext uri="{9D8B030D-6E8A-4147-A177-3AD203B41FA5}">
                      <a16:colId xmlns:a16="http://schemas.microsoft.com/office/drawing/2014/main" val="20005"/>
                    </a:ext>
                  </a:extLst>
                </a:gridCol>
                <a:gridCol w="845599">
                  <a:extLst>
                    <a:ext uri="{9D8B030D-6E8A-4147-A177-3AD203B41FA5}">
                      <a16:colId xmlns:a16="http://schemas.microsoft.com/office/drawing/2014/main" val="20006"/>
                    </a:ext>
                  </a:extLst>
                </a:gridCol>
                <a:gridCol w="1227269">
                  <a:extLst>
                    <a:ext uri="{9D8B030D-6E8A-4147-A177-3AD203B41FA5}">
                      <a16:colId xmlns:a16="http://schemas.microsoft.com/office/drawing/2014/main" val="20007"/>
                    </a:ext>
                  </a:extLst>
                </a:gridCol>
              </a:tblGrid>
              <a:tr h="606585">
                <a:tc rowSpan="2">
                  <a:txBody>
                    <a:bodyPr/>
                    <a:lstStyle/>
                    <a:p>
                      <a:pPr marL="0" marR="0" algn="ctr">
                        <a:lnSpc>
                          <a:spcPct val="107000"/>
                        </a:lnSpc>
                        <a:spcBef>
                          <a:spcPts val="0"/>
                        </a:spcBef>
                        <a:spcAft>
                          <a:spcPts val="0"/>
                        </a:spcAft>
                      </a:pPr>
                      <a:r>
                        <a:rPr lang="en-IN" sz="1500" dirty="0">
                          <a:effectLst/>
                          <a:latin typeface="+mn-lt"/>
                        </a:rPr>
                        <a:t>S.no</a:t>
                      </a:r>
                      <a:endParaRPr lang="en-US" sz="1500" dirty="0">
                        <a:effectLst/>
                        <a:latin typeface="+mn-lt"/>
                        <a:ea typeface="Calibri"/>
                        <a:cs typeface="Times New Roman"/>
                      </a:endParaRPr>
                    </a:p>
                  </a:txBody>
                  <a:tcPr marL="63710" marR="63710" marT="0" marB="0" anchor="ctr"/>
                </a:tc>
                <a:tc rowSpan="2">
                  <a:txBody>
                    <a:bodyPr/>
                    <a:lstStyle/>
                    <a:p>
                      <a:pPr marL="0" marR="0" algn="ctr">
                        <a:lnSpc>
                          <a:spcPct val="107000"/>
                        </a:lnSpc>
                        <a:spcBef>
                          <a:spcPts val="0"/>
                        </a:spcBef>
                        <a:spcAft>
                          <a:spcPts val="0"/>
                        </a:spcAft>
                      </a:pPr>
                      <a:r>
                        <a:rPr lang="en-IN" sz="1500">
                          <a:effectLst/>
                          <a:latin typeface="+mn-lt"/>
                        </a:rPr>
                        <a:t>Cutting fluid</a:t>
                      </a:r>
                      <a:endParaRPr lang="en-US" sz="1500">
                        <a:effectLst/>
                        <a:latin typeface="+mn-lt"/>
                        <a:ea typeface="Calibri"/>
                        <a:cs typeface="Times New Roman"/>
                      </a:endParaRPr>
                    </a:p>
                  </a:txBody>
                  <a:tcPr marL="63710" marR="63710" marT="0" marB="0" anchor="ctr"/>
                </a:tc>
                <a:tc rowSpan="2">
                  <a:txBody>
                    <a:bodyPr/>
                    <a:lstStyle/>
                    <a:p>
                      <a:pPr marL="0" marR="0" algn="ctr">
                        <a:lnSpc>
                          <a:spcPct val="107000"/>
                        </a:lnSpc>
                        <a:spcBef>
                          <a:spcPts val="0"/>
                        </a:spcBef>
                        <a:spcAft>
                          <a:spcPts val="0"/>
                        </a:spcAft>
                      </a:pPr>
                      <a:r>
                        <a:rPr lang="en-IN" sz="1500">
                          <a:effectLst/>
                          <a:latin typeface="+mn-lt"/>
                        </a:rPr>
                        <a:t>N (rpm)</a:t>
                      </a:r>
                      <a:endParaRPr lang="en-US" sz="1500">
                        <a:effectLst/>
                        <a:latin typeface="+mn-lt"/>
                        <a:ea typeface="Calibri"/>
                        <a:cs typeface="Times New Roman"/>
                      </a:endParaRPr>
                    </a:p>
                  </a:txBody>
                  <a:tcPr marL="63710" marR="63710" marT="0" marB="0" anchor="ctr"/>
                </a:tc>
                <a:tc rowSpan="2">
                  <a:txBody>
                    <a:bodyPr/>
                    <a:lstStyle/>
                    <a:p>
                      <a:pPr marL="0" marR="0" algn="ctr">
                        <a:lnSpc>
                          <a:spcPct val="107000"/>
                        </a:lnSpc>
                        <a:spcBef>
                          <a:spcPts val="0"/>
                        </a:spcBef>
                        <a:spcAft>
                          <a:spcPts val="0"/>
                        </a:spcAft>
                      </a:pPr>
                      <a:r>
                        <a:rPr lang="en-IN" sz="1500">
                          <a:effectLst/>
                          <a:latin typeface="+mn-lt"/>
                        </a:rPr>
                        <a:t>Feed (mm/rev)</a:t>
                      </a:r>
                      <a:endParaRPr lang="en-US" sz="1500">
                        <a:effectLst/>
                        <a:latin typeface="+mn-lt"/>
                        <a:ea typeface="Calibri"/>
                        <a:cs typeface="Times New Roman"/>
                      </a:endParaRPr>
                    </a:p>
                  </a:txBody>
                  <a:tcPr marL="63710" marR="63710" marT="0" marB="0" anchor="ctr"/>
                </a:tc>
                <a:tc rowSpan="2">
                  <a:txBody>
                    <a:bodyPr/>
                    <a:lstStyle/>
                    <a:p>
                      <a:pPr marL="0" marR="0" algn="ctr">
                        <a:lnSpc>
                          <a:spcPct val="107000"/>
                        </a:lnSpc>
                        <a:spcBef>
                          <a:spcPts val="0"/>
                        </a:spcBef>
                        <a:spcAft>
                          <a:spcPts val="0"/>
                        </a:spcAft>
                      </a:pPr>
                      <a:r>
                        <a:rPr lang="en-IN" sz="1500" dirty="0" smtClean="0">
                          <a:effectLst/>
                          <a:latin typeface="+mn-lt"/>
                        </a:rPr>
                        <a:t>Machining </a:t>
                      </a:r>
                      <a:r>
                        <a:rPr lang="en-IN" sz="1500" dirty="0">
                          <a:effectLst/>
                          <a:latin typeface="+mn-lt"/>
                        </a:rPr>
                        <a:t>Time (s)</a:t>
                      </a:r>
                      <a:endParaRPr lang="en-US" sz="1500" dirty="0">
                        <a:effectLst/>
                        <a:latin typeface="+mn-lt"/>
                        <a:ea typeface="Calibri"/>
                        <a:cs typeface="Times New Roman"/>
                      </a:endParaRPr>
                    </a:p>
                  </a:txBody>
                  <a:tcPr marL="63710" marR="63710" marT="0" marB="0" anchor="ctr"/>
                </a:tc>
                <a:tc gridSpan="2">
                  <a:txBody>
                    <a:bodyPr/>
                    <a:lstStyle/>
                    <a:p>
                      <a:pPr marL="0" marR="0" algn="ctr">
                        <a:lnSpc>
                          <a:spcPct val="107000"/>
                        </a:lnSpc>
                        <a:spcBef>
                          <a:spcPts val="0"/>
                        </a:spcBef>
                        <a:spcAft>
                          <a:spcPts val="0"/>
                        </a:spcAft>
                      </a:pPr>
                      <a:r>
                        <a:rPr lang="en-IN" sz="1500">
                          <a:effectLst/>
                          <a:latin typeface="+mn-lt"/>
                        </a:rPr>
                        <a:t>Surface roughness, </a:t>
                      </a:r>
                      <a:r>
                        <a:rPr lang="en-IN" sz="1500" smtClean="0">
                          <a:effectLst/>
                          <a:latin typeface="+mn-lt"/>
                        </a:rPr>
                        <a:t>Ra </a:t>
                      </a:r>
                      <a:r>
                        <a:rPr lang="en-IN" sz="1500">
                          <a:effectLst/>
                          <a:latin typeface="+mn-lt"/>
                        </a:rPr>
                        <a:t>(</a:t>
                      </a:r>
                      <a:r>
                        <a:rPr lang="en-IN" sz="1500" dirty="0" err="1">
                          <a:effectLst/>
                          <a:latin typeface="+mn-lt"/>
                        </a:rPr>
                        <a:t>μm</a:t>
                      </a:r>
                      <a:r>
                        <a:rPr lang="en-IN" sz="1500" dirty="0">
                          <a:effectLst/>
                          <a:latin typeface="+mn-lt"/>
                        </a:rPr>
                        <a:t>)</a:t>
                      </a:r>
                      <a:endParaRPr lang="en-US" sz="1500">
                        <a:effectLst/>
                        <a:latin typeface="+mn-lt"/>
                        <a:ea typeface="Calibri"/>
                        <a:cs typeface="Times New Roman"/>
                      </a:endParaRPr>
                    </a:p>
                  </a:txBody>
                  <a:tcPr marL="63710" marR="63710" marT="0" marB="0" anchor="ctr"/>
                </a:tc>
                <a:tc hMerge="1">
                  <a:txBody>
                    <a:bodyPr/>
                    <a:lstStyle/>
                    <a:p>
                      <a:endParaRPr lang="en-US"/>
                    </a:p>
                  </a:txBody>
                  <a:tcPr/>
                </a:tc>
                <a:tc rowSpan="2">
                  <a:txBody>
                    <a:bodyPr/>
                    <a:lstStyle/>
                    <a:p>
                      <a:pPr marL="0" marR="0" algn="ctr">
                        <a:lnSpc>
                          <a:spcPct val="107000"/>
                        </a:lnSpc>
                        <a:spcBef>
                          <a:spcPts val="0"/>
                        </a:spcBef>
                        <a:spcAft>
                          <a:spcPts val="0"/>
                        </a:spcAft>
                      </a:pPr>
                      <a:r>
                        <a:rPr lang="en-IN" sz="1500" dirty="0">
                          <a:effectLst/>
                          <a:latin typeface="+mn-lt"/>
                        </a:rPr>
                        <a:t>Mean Surface roughness, Ra (</a:t>
                      </a:r>
                      <a:r>
                        <a:rPr lang="en-IN" sz="1500" dirty="0" err="1">
                          <a:effectLst/>
                          <a:latin typeface="+mn-lt"/>
                        </a:rPr>
                        <a:t>μm</a:t>
                      </a:r>
                      <a:r>
                        <a:rPr lang="en-IN" sz="1500" dirty="0">
                          <a:effectLst/>
                          <a:latin typeface="+mn-lt"/>
                        </a:rPr>
                        <a:t>)</a:t>
                      </a:r>
                      <a:endParaRPr lang="en-US" sz="1500" dirty="0">
                        <a:effectLst/>
                        <a:latin typeface="+mn-lt"/>
                        <a:ea typeface="Calibri"/>
                        <a:cs typeface="Times New Roman"/>
                      </a:endParaRPr>
                    </a:p>
                  </a:txBody>
                  <a:tcPr marL="63710" marR="63710" marT="0" marB="0" anchor="ctr"/>
                </a:tc>
                <a:extLst>
                  <a:ext uri="{0D108BD9-81ED-4DB2-BD59-A6C34878D82A}">
                    <a16:rowId xmlns:a16="http://schemas.microsoft.com/office/drawing/2014/main" val="10000"/>
                  </a:ext>
                </a:extLst>
              </a:tr>
              <a:tr h="40643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IN" sz="1500" dirty="0">
                          <a:effectLst/>
                          <a:latin typeface="+mn-lt"/>
                        </a:rPr>
                        <a:t>Reading 1</a:t>
                      </a:r>
                      <a:endParaRPr lang="en-US" sz="1500" dirty="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Reading 2</a:t>
                      </a:r>
                      <a:endParaRPr lang="en-US" sz="1500">
                        <a:effectLst/>
                        <a:latin typeface="+mn-lt"/>
                        <a:ea typeface="Calibri"/>
                        <a:cs typeface="Times New Roman"/>
                      </a:endParaRPr>
                    </a:p>
                  </a:txBody>
                  <a:tcPr marL="63710" marR="63710" marT="0" marB="0" anchor="ctr"/>
                </a:tc>
                <a:tc vMerge="1">
                  <a:txBody>
                    <a:bodyPr/>
                    <a:lstStyle/>
                    <a:p>
                      <a:endParaRPr lang="en-US"/>
                    </a:p>
                  </a:txBody>
                  <a:tcPr/>
                </a:tc>
                <a:extLst>
                  <a:ext uri="{0D108BD9-81ED-4DB2-BD59-A6C34878D82A}">
                    <a16:rowId xmlns:a16="http://schemas.microsoft.com/office/drawing/2014/main" val="10001"/>
                  </a:ext>
                </a:extLst>
              </a:tr>
              <a:tr h="203217">
                <a:tc>
                  <a:txBody>
                    <a:bodyPr/>
                    <a:lstStyle/>
                    <a:p>
                      <a:pPr marL="0" marR="0" algn="ctr">
                        <a:lnSpc>
                          <a:spcPct val="107000"/>
                        </a:lnSpc>
                        <a:spcBef>
                          <a:spcPts val="0"/>
                        </a:spcBef>
                        <a:spcAft>
                          <a:spcPts val="0"/>
                        </a:spcAft>
                      </a:pPr>
                      <a:r>
                        <a:rPr lang="en-IN" sz="1500">
                          <a:effectLst/>
                          <a:latin typeface="+mn-lt"/>
                        </a:rPr>
                        <a:t>1</a:t>
                      </a:r>
                      <a:endParaRPr lang="en-US" sz="1500">
                        <a:effectLst/>
                        <a:latin typeface="+mn-lt"/>
                        <a:ea typeface="Calibri"/>
                        <a:cs typeface="Times New Roman"/>
                      </a:endParaRPr>
                    </a:p>
                  </a:txBody>
                  <a:tcPr marL="63710" marR="63710" marT="0" marB="0" anchor="ctr"/>
                </a:tc>
                <a:tc rowSpan="3">
                  <a:txBody>
                    <a:bodyPr/>
                    <a:lstStyle/>
                    <a:p>
                      <a:pPr marL="0" marR="0" algn="ctr">
                        <a:lnSpc>
                          <a:spcPct val="107000"/>
                        </a:lnSpc>
                        <a:spcBef>
                          <a:spcPts val="0"/>
                        </a:spcBef>
                        <a:spcAft>
                          <a:spcPts val="0"/>
                        </a:spcAft>
                      </a:pPr>
                      <a:r>
                        <a:rPr lang="en-IN" sz="1500">
                          <a:effectLst/>
                          <a:latin typeface="+mn-lt"/>
                        </a:rPr>
                        <a:t>Off</a:t>
                      </a:r>
                      <a:endParaRPr lang="en-US" sz="1500">
                        <a:effectLst/>
                        <a:latin typeface="+mn-lt"/>
                        <a:ea typeface="Calibri"/>
                        <a:cs typeface="Times New Roman"/>
                      </a:endParaRPr>
                    </a:p>
                  </a:txBody>
                  <a:tcPr marL="63710" marR="63710" marT="0" marB="0" anchor="ctr"/>
                </a:tc>
                <a:tc rowSpan="3">
                  <a:txBody>
                    <a:bodyPr/>
                    <a:lstStyle/>
                    <a:p>
                      <a:pPr marL="0" marR="0" algn="ctr">
                        <a:lnSpc>
                          <a:spcPct val="107000"/>
                        </a:lnSpc>
                        <a:spcBef>
                          <a:spcPts val="0"/>
                        </a:spcBef>
                        <a:spcAft>
                          <a:spcPts val="0"/>
                        </a:spcAft>
                      </a:pPr>
                      <a:r>
                        <a:rPr lang="en-IN" sz="1500">
                          <a:effectLst/>
                          <a:latin typeface="+mn-lt"/>
                        </a:rPr>
                        <a:t>384</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0.040</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79.21</a:t>
                      </a:r>
                      <a:endParaRPr lang="en-US" sz="1500">
                        <a:effectLst/>
                        <a:latin typeface="+mn-lt"/>
                        <a:ea typeface="Calibri"/>
                        <a:cs typeface="Times New Roman"/>
                      </a:endParaRPr>
                    </a:p>
                  </a:txBody>
                  <a:tcPr marL="63710" marR="6371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1.86</a:t>
                      </a:r>
                    </a:p>
                  </a:txBody>
                  <a:tcPr marL="68580" marR="6858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1.76</a:t>
                      </a:r>
                    </a:p>
                  </a:txBody>
                  <a:tcPr marL="68580" marR="6858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1.81</a:t>
                      </a:r>
                    </a:p>
                  </a:txBody>
                  <a:tcPr marL="68580" marR="68580" marT="0" marB="0" anchor="ctr"/>
                </a:tc>
                <a:extLst>
                  <a:ext uri="{0D108BD9-81ED-4DB2-BD59-A6C34878D82A}">
                    <a16:rowId xmlns:a16="http://schemas.microsoft.com/office/drawing/2014/main" val="10002"/>
                  </a:ext>
                </a:extLst>
              </a:tr>
              <a:tr h="203217">
                <a:tc>
                  <a:txBody>
                    <a:bodyPr/>
                    <a:lstStyle/>
                    <a:p>
                      <a:pPr marL="0" marR="0" algn="ctr">
                        <a:lnSpc>
                          <a:spcPct val="107000"/>
                        </a:lnSpc>
                        <a:spcBef>
                          <a:spcPts val="0"/>
                        </a:spcBef>
                        <a:spcAft>
                          <a:spcPts val="0"/>
                        </a:spcAft>
                      </a:pPr>
                      <a:r>
                        <a:rPr lang="en-IN" sz="1500">
                          <a:effectLst/>
                          <a:latin typeface="+mn-lt"/>
                        </a:rPr>
                        <a:t>2</a:t>
                      </a:r>
                      <a:endParaRPr lang="en-US" sz="1500">
                        <a:effectLst/>
                        <a:latin typeface="+mn-lt"/>
                        <a:ea typeface="Calibri"/>
                        <a:cs typeface="Times New Roman"/>
                      </a:endParaRPr>
                    </a:p>
                  </a:txBody>
                  <a:tcPr marL="63710" marR="63710" marT="0" marB="0" anchor="ct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IN" sz="1500">
                          <a:effectLst/>
                          <a:latin typeface="+mn-lt"/>
                        </a:rPr>
                        <a:t>0.065</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48.01</a:t>
                      </a:r>
                      <a:endParaRPr lang="en-US" sz="1500">
                        <a:effectLst/>
                        <a:latin typeface="+mn-lt"/>
                        <a:ea typeface="Calibri"/>
                        <a:cs typeface="Times New Roman"/>
                      </a:endParaRPr>
                    </a:p>
                  </a:txBody>
                  <a:tcPr marL="63710" marR="63710" marT="0" marB="0" anchor="ctr"/>
                </a:tc>
                <a:tc>
                  <a:txBody>
                    <a:bodyPr/>
                    <a:lstStyle/>
                    <a:p>
                      <a:pPr algn="ctr">
                        <a:lnSpc>
                          <a:spcPct val="107000"/>
                        </a:lnSpc>
                        <a:spcAft>
                          <a:spcPts val="0"/>
                        </a:spcAft>
                      </a:pPr>
                      <a:r>
                        <a:rPr lang="en-IN" sz="1500">
                          <a:effectLst/>
                          <a:latin typeface="+mn-lt"/>
                          <a:ea typeface="Calibri" panose="020F0502020204030204" pitchFamily="34" charset="0"/>
                          <a:cs typeface="Times New Roman" panose="02020603050405020304" pitchFamily="18" charset="0"/>
                        </a:rPr>
                        <a:t>2.71</a:t>
                      </a:r>
                    </a:p>
                  </a:txBody>
                  <a:tcPr marL="68580" marR="6858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2.98</a:t>
                      </a:r>
                    </a:p>
                  </a:txBody>
                  <a:tcPr marL="68580" marR="68580" marT="0" marB="0" anchor="ctr"/>
                </a:tc>
                <a:tc>
                  <a:txBody>
                    <a:bodyPr/>
                    <a:lstStyle/>
                    <a:p>
                      <a:pPr algn="ctr">
                        <a:lnSpc>
                          <a:spcPct val="107000"/>
                        </a:lnSpc>
                        <a:spcAft>
                          <a:spcPts val="0"/>
                        </a:spcAft>
                      </a:pPr>
                      <a:r>
                        <a:rPr lang="en-IN" sz="1500">
                          <a:effectLst/>
                          <a:latin typeface="+mn-lt"/>
                          <a:ea typeface="Calibri" panose="020F0502020204030204" pitchFamily="34" charset="0"/>
                          <a:cs typeface="Times New Roman" panose="02020603050405020304" pitchFamily="18" charset="0"/>
                        </a:rPr>
                        <a:t>2.845</a:t>
                      </a:r>
                    </a:p>
                  </a:txBody>
                  <a:tcPr marL="68580" marR="68580" marT="0" marB="0" anchor="ctr"/>
                </a:tc>
                <a:extLst>
                  <a:ext uri="{0D108BD9-81ED-4DB2-BD59-A6C34878D82A}">
                    <a16:rowId xmlns:a16="http://schemas.microsoft.com/office/drawing/2014/main" val="10003"/>
                  </a:ext>
                </a:extLst>
              </a:tr>
              <a:tr h="203217">
                <a:tc>
                  <a:txBody>
                    <a:bodyPr/>
                    <a:lstStyle/>
                    <a:p>
                      <a:pPr marL="0" marR="0" algn="ctr">
                        <a:lnSpc>
                          <a:spcPct val="107000"/>
                        </a:lnSpc>
                        <a:spcBef>
                          <a:spcPts val="0"/>
                        </a:spcBef>
                        <a:spcAft>
                          <a:spcPts val="0"/>
                        </a:spcAft>
                      </a:pPr>
                      <a:r>
                        <a:rPr lang="en-IN" sz="1500">
                          <a:effectLst/>
                          <a:latin typeface="+mn-lt"/>
                        </a:rPr>
                        <a:t>3</a:t>
                      </a:r>
                      <a:endParaRPr lang="en-US" sz="1500">
                        <a:effectLst/>
                        <a:latin typeface="+mn-lt"/>
                        <a:ea typeface="Calibri"/>
                        <a:cs typeface="Times New Roman"/>
                      </a:endParaRPr>
                    </a:p>
                  </a:txBody>
                  <a:tcPr marL="63710" marR="63710" marT="0" marB="0" anchor="ct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IN" sz="1500">
                          <a:effectLst/>
                          <a:latin typeface="+mn-lt"/>
                        </a:rPr>
                        <a:t>0.105</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29.99</a:t>
                      </a:r>
                      <a:endParaRPr lang="en-US" sz="1500">
                        <a:effectLst/>
                        <a:latin typeface="+mn-lt"/>
                        <a:ea typeface="Calibri"/>
                        <a:cs typeface="Times New Roman"/>
                      </a:endParaRPr>
                    </a:p>
                  </a:txBody>
                  <a:tcPr marL="63710" marR="6371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3.50</a:t>
                      </a:r>
                    </a:p>
                  </a:txBody>
                  <a:tcPr marL="68580" marR="6858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3.36</a:t>
                      </a:r>
                    </a:p>
                  </a:txBody>
                  <a:tcPr marL="68580" marR="6858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3.43</a:t>
                      </a:r>
                    </a:p>
                  </a:txBody>
                  <a:tcPr marL="68580" marR="68580" marT="0" marB="0" anchor="ctr"/>
                </a:tc>
                <a:extLst>
                  <a:ext uri="{0D108BD9-81ED-4DB2-BD59-A6C34878D82A}">
                    <a16:rowId xmlns:a16="http://schemas.microsoft.com/office/drawing/2014/main" val="10004"/>
                  </a:ext>
                </a:extLst>
              </a:tr>
              <a:tr h="203217">
                <a:tc>
                  <a:txBody>
                    <a:bodyPr/>
                    <a:lstStyle/>
                    <a:p>
                      <a:pPr marL="0" marR="0" algn="ctr">
                        <a:lnSpc>
                          <a:spcPct val="107000"/>
                        </a:lnSpc>
                        <a:spcBef>
                          <a:spcPts val="0"/>
                        </a:spcBef>
                        <a:spcAft>
                          <a:spcPts val="0"/>
                        </a:spcAft>
                      </a:pPr>
                      <a:r>
                        <a:rPr lang="en-IN" sz="1500">
                          <a:effectLst/>
                          <a:latin typeface="+mn-lt"/>
                        </a:rPr>
                        <a:t>4</a:t>
                      </a:r>
                      <a:endParaRPr lang="en-US" sz="1500">
                        <a:effectLst/>
                        <a:latin typeface="+mn-lt"/>
                        <a:ea typeface="Calibri"/>
                        <a:cs typeface="Times New Roman"/>
                      </a:endParaRPr>
                    </a:p>
                  </a:txBody>
                  <a:tcPr marL="63710" marR="63710" marT="0" marB="0" anchor="ctr"/>
                </a:tc>
                <a:tc rowSpan="3">
                  <a:txBody>
                    <a:bodyPr/>
                    <a:lstStyle/>
                    <a:p>
                      <a:pPr marL="0" marR="0" algn="ctr">
                        <a:lnSpc>
                          <a:spcPct val="107000"/>
                        </a:lnSpc>
                        <a:spcBef>
                          <a:spcPts val="0"/>
                        </a:spcBef>
                        <a:spcAft>
                          <a:spcPts val="0"/>
                        </a:spcAft>
                      </a:pPr>
                      <a:r>
                        <a:rPr lang="en-IN" sz="1500">
                          <a:effectLst/>
                          <a:latin typeface="+mn-lt"/>
                        </a:rPr>
                        <a:t>On</a:t>
                      </a:r>
                      <a:endParaRPr lang="en-US" sz="1500">
                        <a:effectLst/>
                        <a:latin typeface="+mn-lt"/>
                        <a:ea typeface="Calibri"/>
                        <a:cs typeface="Times New Roman"/>
                      </a:endParaRPr>
                    </a:p>
                  </a:txBody>
                  <a:tcPr marL="63710" marR="63710" marT="0" marB="0" anchor="ctr"/>
                </a:tc>
                <a:tc rowSpan="3">
                  <a:txBody>
                    <a:bodyPr/>
                    <a:lstStyle/>
                    <a:p>
                      <a:pPr marL="0" marR="0" algn="ctr">
                        <a:lnSpc>
                          <a:spcPct val="107000"/>
                        </a:lnSpc>
                        <a:spcBef>
                          <a:spcPts val="0"/>
                        </a:spcBef>
                        <a:spcAft>
                          <a:spcPts val="0"/>
                        </a:spcAft>
                      </a:pPr>
                      <a:r>
                        <a:rPr lang="en-IN" sz="1500">
                          <a:effectLst/>
                          <a:latin typeface="+mn-lt"/>
                        </a:rPr>
                        <a:t>384</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0.040</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78.75</a:t>
                      </a:r>
                      <a:endParaRPr lang="en-US" sz="1500">
                        <a:effectLst/>
                        <a:latin typeface="+mn-lt"/>
                        <a:ea typeface="Calibri"/>
                        <a:cs typeface="Times New Roman"/>
                      </a:endParaRPr>
                    </a:p>
                  </a:txBody>
                  <a:tcPr marL="63710" marR="6371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1.70</a:t>
                      </a:r>
                    </a:p>
                  </a:txBody>
                  <a:tcPr marL="68580" marR="6858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1.66</a:t>
                      </a:r>
                    </a:p>
                  </a:txBody>
                  <a:tcPr marL="68580" marR="68580" marT="0" marB="0" anchor="ctr"/>
                </a:tc>
                <a:tc>
                  <a:txBody>
                    <a:bodyPr/>
                    <a:lstStyle/>
                    <a:p>
                      <a:pPr algn="ctr">
                        <a:lnSpc>
                          <a:spcPct val="107000"/>
                        </a:lnSpc>
                        <a:spcAft>
                          <a:spcPts val="0"/>
                        </a:spcAft>
                      </a:pPr>
                      <a:r>
                        <a:rPr lang="en-IN" sz="1500">
                          <a:effectLst/>
                          <a:latin typeface="+mn-lt"/>
                          <a:ea typeface="Calibri" panose="020F0502020204030204" pitchFamily="34" charset="0"/>
                          <a:cs typeface="Times New Roman" panose="02020603050405020304" pitchFamily="18" charset="0"/>
                        </a:rPr>
                        <a:t>1.68</a:t>
                      </a:r>
                    </a:p>
                  </a:txBody>
                  <a:tcPr marL="68580" marR="68580" marT="0" marB="0" anchor="ctr"/>
                </a:tc>
                <a:extLst>
                  <a:ext uri="{0D108BD9-81ED-4DB2-BD59-A6C34878D82A}">
                    <a16:rowId xmlns:a16="http://schemas.microsoft.com/office/drawing/2014/main" val="10005"/>
                  </a:ext>
                </a:extLst>
              </a:tr>
              <a:tr h="203217">
                <a:tc>
                  <a:txBody>
                    <a:bodyPr/>
                    <a:lstStyle/>
                    <a:p>
                      <a:pPr marL="0" marR="0" algn="ctr">
                        <a:lnSpc>
                          <a:spcPct val="107000"/>
                        </a:lnSpc>
                        <a:spcBef>
                          <a:spcPts val="0"/>
                        </a:spcBef>
                        <a:spcAft>
                          <a:spcPts val="0"/>
                        </a:spcAft>
                      </a:pPr>
                      <a:r>
                        <a:rPr lang="en-IN" sz="1500">
                          <a:effectLst/>
                          <a:latin typeface="+mn-lt"/>
                        </a:rPr>
                        <a:t>5</a:t>
                      </a:r>
                      <a:endParaRPr lang="en-US" sz="1500">
                        <a:effectLst/>
                        <a:latin typeface="+mn-lt"/>
                        <a:ea typeface="Calibri"/>
                        <a:cs typeface="Times New Roman"/>
                      </a:endParaRPr>
                    </a:p>
                  </a:txBody>
                  <a:tcPr marL="63710" marR="63710" marT="0" marB="0" anchor="ct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IN" sz="1500">
                          <a:effectLst/>
                          <a:latin typeface="+mn-lt"/>
                        </a:rPr>
                        <a:t>0.065</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47.60</a:t>
                      </a:r>
                      <a:endParaRPr lang="en-US" sz="1500">
                        <a:effectLst/>
                        <a:latin typeface="+mn-lt"/>
                        <a:ea typeface="Calibri"/>
                        <a:cs typeface="Times New Roman"/>
                      </a:endParaRPr>
                    </a:p>
                  </a:txBody>
                  <a:tcPr marL="63710" marR="63710" marT="0" marB="0" anchor="ctr"/>
                </a:tc>
                <a:tc>
                  <a:txBody>
                    <a:bodyPr/>
                    <a:lstStyle/>
                    <a:p>
                      <a:pPr algn="ctr">
                        <a:lnSpc>
                          <a:spcPct val="107000"/>
                        </a:lnSpc>
                        <a:spcAft>
                          <a:spcPts val="0"/>
                        </a:spcAft>
                      </a:pPr>
                      <a:r>
                        <a:rPr lang="en-IN" sz="1500">
                          <a:effectLst/>
                          <a:latin typeface="+mn-lt"/>
                          <a:ea typeface="Calibri" panose="020F0502020204030204" pitchFamily="34" charset="0"/>
                          <a:cs typeface="Times New Roman" panose="02020603050405020304" pitchFamily="18" charset="0"/>
                        </a:rPr>
                        <a:t>2.61</a:t>
                      </a:r>
                    </a:p>
                  </a:txBody>
                  <a:tcPr marL="68580" marR="6858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2.41</a:t>
                      </a:r>
                    </a:p>
                  </a:txBody>
                  <a:tcPr marL="68580" marR="6858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2.51</a:t>
                      </a:r>
                    </a:p>
                  </a:txBody>
                  <a:tcPr marL="68580" marR="68580" marT="0" marB="0" anchor="ctr"/>
                </a:tc>
                <a:extLst>
                  <a:ext uri="{0D108BD9-81ED-4DB2-BD59-A6C34878D82A}">
                    <a16:rowId xmlns:a16="http://schemas.microsoft.com/office/drawing/2014/main" val="10006"/>
                  </a:ext>
                </a:extLst>
              </a:tr>
              <a:tr h="203217">
                <a:tc>
                  <a:txBody>
                    <a:bodyPr/>
                    <a:lstStyle/>
                    <a:p>
                      <a:pPr marL="0" marR="0" algn="ctr">
                        <a:lnSpc>
                          <a:spcPct val="107000"/>
                        </a:lnSpc>
                        <a:spcBef>
                          <a:spcPts val="0"/>
                        </a:spcBef>
                        <a:spcAft>
                          <a:spcPts val="0"/>
                        </a:spcAft>
                      </a:pPr>
                      <a:r>
                        <a:rPr lang="en-IN" sz="1500">
                          <a:effectLst/>
                          <a:latin typeface="+mn-lt"/>
                        </a:rPr>
                        <a:t>6</a:t>
                      </a:r>
                      <a:endParaRPr lang="en-US" sz="1500">
                        <a:effectLst/>
                        <a:latin typeface="+mn-lt"/>
                        <a:ea typeface="Calibri"/>
                        <a:cs typeface="Times New Roman"/>
                      </a:endParaRPr>
                    </a:p>
                  </a:txBody>
                  <a:tcPr marL="63710" marR="63710" marT="0" marB="0" anchor="ct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IN" sz="1500">
                          <a:effectLst/>
                          <a:latin typeface="+mn-lt"/>
                        </a:rPr>
                        <a:t>0.105</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30.39</a:t>
                      </a:r>
                      <a:endParaRPr lang="en-US" sz="1500">
                        <a:effectLst/>
                        <a:latin typeface="+mn-lt"/>
                        <a:ea typeface="Calibri"/>
                        <a:cs typeface="Times New Roman"/>
                      </a:endParaRPr>
                    </a:p>
                  </a:txBody>
                  <a:tcPr marL="63710" marR="63710" marT="0" marB="0" anchor="ctr"/>
                </a:tc>
                <a:tc>
                  <a:txBody>
                    <a:bodyPr/>
                    <a:lstStyle/>
                    <a:p>
                      <a:pPr algn="ctr">
                        <a:lnSpc>
                          <a:spcPct val="107000"/>
                        </a:lnSpc>
                        <a:spcAft>
                          <a:spcPts val="0"/>
                        </a:spcAft>
                      </a:pPr>
                      <a:r>
                        <a:rPr lang="en-IN" sz="1500">
                          <a:effectLst/>
                          <a:latin typeface="+mn-lt"/>
                          <a:ea typeface="Calibri" panose="020F0502020204030204" pitchFamily="34" charset="0"/>
                          <a:cs typeface="Times New Roman" panose="02020603050405020304" pitchFamily="18" charset="0"/>
                        </a:rPr>
                        <a:t>3.03</a:t>
                      </a:r>
                    </a:p>
                  </a:txBody>
                  <a:tcPr marL="68580" marR="68580" marT="0" marB="0" anchor="ctr"/>
                </a:tc>
                <a:tc>
                  <a:txBody>
                    <a:bodyPr/>
                    <a:lstStyle/>
                    <a:p>
                      <a:pPr algn="ctr">
                        <a:lnSpc>
                          <a:spcPct val="107000"/>
                        </a:lnSpc>
                        <a:spcAft>
                          <a:spcPts val="0"/>
                        </a:spcAft>
                      </a:pPr>
                      <a:r>
                        <a:rPr lang="en-IN" sz="1500">
                          <a:effectLst/>
                          <a:latin typeface="+mn-lt"/>
                          <a:ea typeface="Calibri" panose="020F0502020204030204" pitchFamily="34" charset="0"/>
                          <a:cs typeface="Times New Roman" panose="02020603050405020304" pitchFamily="18" charset="0"/>
                        </a:rPr>
                        <a:t>3.28</a:t>
                      </a:r>
                    </a:p>
                  </a:txBody>
                  <a:tcPr marL="68580" marR="68580" marT="0" marB="0" anchor="ctr"/>
                </a:tc>
                <a:tc>
                  <a:txBody>
                    <a:bodyPr/>
                    <a:lstStyle/>
                    <a:p>
                      <a:pPr algn="ctr">
                        <a:lnSpc>
                          <a:spcPct val="107000"/>
                        </a:lnSpc>
                        <a:spcAft>
                          <a:spcPts val="0"/>
                        </a:spcAft>
                      </a:pPr>
                      <a:r>
                        <a:rPr lang="en-IN" sz="1500" dirty="0">
                          <a:effectLst/>
                          <a:latin typeface="+mn-lt"/>
                          <a:ea typeface="Calibri" panose="020F0502020204030204" pitchFamily="34" charset="0"/>
                          <a:cs typeface="Times New Roman" panose="02020603050405020304" pitchFamily="18" charset="0"/>
                        </a:rPr>
                        <a:t>3.155</a:t>
                      </a:r>
                    </a:p>
                  </a:txBody>
                  <a:tcPr marL="68580" marR="68580" marT="0" marB="0" anchor="ctr"/>
                </a:tc>
                <a:extLst>
                  <a:ext uri="{0D108BD9-81ED-4DB2-BD59-A6C34878D82A}">
                    <a16:rowId xmlns:a16="http://schemas.microsoft.com/office/drawing/2014/main" val="10007"/>
                  </a:ext>
                </a:extLst>
              </a:tr>
              <a:tr h="203217">
                <a:tc>
                  <a:txBody>
                    <a:bodyPr/>
                    <a:lstStyle/>
                    <a:p>
                      <a:pPr marL="0" marR="0" algn="ctr">
                        <a:lnSpc>
                          <a:spcPct val="107000"/>
                        </a:lnSpc>
                        <a:spcBef>
                          <a:spcPts val="0"/>
                        </a:spcBef>
                        <a:spcAft>
                          <a:spcPts val="0"/>
                        </a:spcAft>
                      </a:pPr>
                      <a:r>
                        <a:rPr lang="en-IN" sz="1500">
                          <a:effectLst/>
                          <a:latin typeface="+mn-lt"/>
                        </a:rPr>
                        <a:t>7</a:t>
                      </a:r>
                      <a:endParaRPr lang="en-US" sz="1500">
                        <a:effectLst/>
                        <a:latin typeface="+mn-lt"/>
                        <a:ea typeface="Calibri"/>
                        <a:cs typeface="Times New Roman"/>
                      </a:endParaRPr>
                    </a:p>
                  </a:txBody>
                  <a:tcPr marL="63710" marR="63710" marT="0" marB="0" anchor="ctr"/>
                </a:tc>
                <a:tc rowSpan="3">
                  <a:txBody>
                    <a:bodyPr/>
                    <a:lstStyle/>
                    <a:p>
                      <a:pPr marL="0" marR="0" algn="ctr">
                        <a:lnSpc>
                          <a:spcPct val="107000"/>
                        </a:lnSpc>
                        <a:spcBef>
                          <a:spcPts val="0"/>
                        </a:spcBef>
                        <a:spcAft>
                          <a:spcPts val="0"/>
                        </a:spcAft>
                      </a:pPr>
                      <a:r>
                        <a:rPr lang="en-IN" sz="1500">
                          <a:effectLst/>
                          <a:latin typeface="+mn-lt"/>
                        </a:rPr>
                        <a:t>Off</a:t>
                      </a:r>
                      <a:endParaRPr lang="en-US" sz="1500">
                        <a:effectLst/>
                        <a:latin typeface="+mn-lt"/>
                        <a:ea typeface="Calibri"/>
                        <a:cs typeface="Times New Roman"/>
                      </a:endParaRPr>
                    </a:p>
                  </a:txBody>
                  <a:tcPr marL="63710" marR="63710" marT="0" marB="0" anchor="ctr"/>
                </a:tc>
                <a:tc rowSpan="3">
                  <a:txBody>
                    <a:bodyPr/>
                    <a:lstStyle/>
                    <a:p>
                      <a:pPr marL="0" marR="0" algn="ctr">
                        <a:lnSpc>
                          <a:spcPct val="107000"/>
                        </a:lnSpc>
                        <a:spcBef>
                          <a:spcPts val="0"/>
                        </a:spcBef>
                        <a:spcAft>
                          <a:spcPts val="0"/>
                        </a:spcAft>
                      </a:pPr>
                      <a:r>
                        <a:rPr lang="en-IN" sz="1500">
                          <a:effectLst/>
                          <a:latin typeface="+mn-lt"/>
                        </a:rPr>
                        <a:t>598</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0.040</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50.90</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dirty="0">
                          <a:effectLst/>
                          <a:latin typeface="+mn-lt"/>
                        </a:rPr>
                        <a:t>1.60</a:t>
                      </a:r>
                      <a:endParaRPr lang="en-US" sz="1500" dirty="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dirty="0">
                          <a:effectLst/>
                          <a:latin typeface="+mn-lt"/>
                        </a:rPr>
                        <a:t>1.51</a:t>
                      </a:r>
                      <a:endParaRPr lang="en-US" sz="1500" dirty="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dirty="0">
                          <a:effectLst/>
                          <a:latin typeface="+mn-lt"/>
                        </a:rPr>
                        <a:t>1.555</a:t>
                      </a:r>
                      <a:endParaRPr lang="en-US" sz="1500" dirty="0">
                        <a:effectLst/>
                        <a:latin typeface="+mn-lt"/>
                        <a:ea typeface="Calibri"/>
                        <a:cs typeface="Times New Roman"/>
                      </a:endParaRPr>
                    </a:p>
                  </a:txBody>
                  <a:tcPr marL="63710" marR="63710" marT="0" marB="0" anchor="ctr"/>
                </a:tc>
                <a:extLst>
                  <a:ext uri="{0D108BD9-81ED-4DB2-BD59-A6C34878D82A}">
                    <a16:rowId xmlns:a16="http://schemas.microsoft.com/office/drawing/2014/main" val="10008"/>
                  </a:ext>
                </a:extLst>
              </a:tr>
              <a:tr h="203217">
                <a:tc>
                  <a:txBody>
                    <a:bodyPr/>
                    <a:lstStyle/>
                    <a:p>
                      <a:pPr marL="0" marR="0" algn="ctr">
                        <a:lnSpc>
                          <a:spcPct val="107000"/>
                        </a:lnSpc>
                        <a:spcBef>
                          <a:spcPts val="0"/>
                        </a:spcBef>
                        <a:spcAft>
                          <a:spcPts val="0"/>
                        </a:spcAft>
                      </a:pPr>
                      <a:r>
                        <a:rPr lang="en-IN" sz="1500">
                          <a:effectLst/>
                          <a:latin typeface="+mn-lt"/>
                        </a:rPr>
                        <a:t>8</a:t>
                      </a:r>
                      <a:endParaRPr lang="en-US" sz="1500">
                        <a:effectLst/>
                        <a:latin typeface="+mn-lt"/>
                        <a:ea typeface="Calibri"/>
                        <a:cs typeface="Times New Roman"/>
                      </a:endParaRPr>
                    </a:p>
                  </a:txBody>
                  <a:tcPr marL="63710" marR="63710" marT="0" marB="0" anchor="ct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IN" sz="1500">
                          <a:effectLst/>
                          <a:latin typeface="+mn-lt"/>
                        </a:rPr>
                        <a:t>0.065</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31.29</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1.99</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dirty="0">
                          <a:effectLst/>
                          <a:latin typeface="+mn-lt"/>
                        </a:rPr>
                        <a:t>1.84</a:t>
                      </a:r>
                      <a:endParaRPr lang="en-US" sz="1500" dirty="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dirty="0">
                          <a:effectLst/>
                          <a:latin typeface="+mn-lt"/>
                        </a:rPr>
                        <a:t>1.915</a:t>
                      </a:r>
                      <a:endParaRPr lang="en-US" sz="1500" dirty="0">
                        <a:effectLst/>
                        <a:latin typeface="+mn-lt"/>
                        <a:ea typeface="Calibri"/>
                        <a:cs typeface="Times New Roman"/>
                      </a:endParaRPr>
                    </a:p>
                  </a:txBody>
                  <a:tcPr marL="63710" marR="63710" marT="0" marB="0" anchor="ctr"/>
                </a:tc>
                <a:extLst>
                  <a:ext uri="{0D108BD9-81ED-4DB2-BD59-A6C34878D82A}">
                    <a16:rowId xmlns:a16="http://schemas.microsoft.com/office/drawing/2014/main" val="10009"/>
                  </a:ext>
                </a:extLst>
              </a:tr>
              <a:tr h="203217">
                <a:tc>
                  <a:txBody>
                    <a:bodyPr/>
                    <a:lstStyle/>
                    <a:p>
                      <a:pPr marL="0" marR="0" algn="ctr">
                        <a:lnSpc>
                          <a:spcPct val="107000"/>
                        </a:lnSpc>
                        <a:spcBef>
                          <a:spcPts val="0"/>
                        </a:spcBef>
                        <a:spcAft>
                          <a:spcPts val="0"/>
                        </a:spcAft>
                      </a:pPr>
                      <a:r>
                        <a:rPr lang="en-IN" sz="1500">
                          <a:effectLst/>
                          <a:latin typeface="+mn-lt"/>
                        </a:rPr>
                        <a:t>9</a:t>
                      </a:r>
                      <a:endParaRPr lang="en-US" sz="1500">
                        <a:effectLst/>
                        <a:latin typeface="+mn-lt"/>
                        <a:ea typeface="Calibri"/>
                        <a:cs typeface="Times New Roman"/>
                      </a:endParaRPr>
                    </a:p>
                  </a:txBody>
                  <a:tcPr marL="63710" marR="63710" marT="0" marB="0" anchor="ct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IN" sz="1500">
                          <a:effectLst/>
                          <a:latin typeface="+mn-lt"/>
                        </a:rPr>
                        <a:t>0.105</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19.03</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2.52</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dirty="0">
                          <a:effectLst/>
                          <a:latin typeface="+mn-lt"/>
                        </a:rPr>
                        <a:t>2.34</a:t>
                      </a:r>
                      <a:endParaRPr lang="en-US" sz="1500" dirty="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dirty="0">
                          <a:effectLst/>
                          <a:latin typeface="+mn-lt"/>
                        </a:rPr>
                        <a:t>2.43</a:t>
                      </a:r>
                      <a:endParaRPr lang="en-US" sz="1500" dirty="0">
                        <a:effectLst/>
                        <a:latin typeface="+mn-lt"/>
                        <a:ea typeface="Calibri"/>
                        <a:cs typeface="Times New Roman"/>
                      </a:endParaRPr>
                    </a:p>
                  </a:txBody>
                  <a:tcPr marL="63710" marR="63710" marT="0" marB="0" anchor="ctr"/>
                </a:tc>
                <a:extLst>
                  <a:ext uri="{0D108BD9-81ED-4DB2-BD59-A6C34878D82A}">
                    <a16:rowId xmlns:a16="http://schemas.microsoft.com/office/drawing/2014/main" val="10010"/>
                  </a:ext>
                </a:extLst>
              </a:tr>
              <a:tr h="203217">
                <a:tc>
                  <a:txBody>
                    <a:bodyPr/>
                    <a:lstStyle/>
                    <a:p>
                      <a:pPr marL="0" marR="0" algn="ctr">
                        <a:lnSpc>
                          <a:spcPct val="107000"/>
                        </a:lnSpc>
                        <a:spcBef>
                          <a:spcPts val="0"/>
                        </a:spcBef>
                        <a:spcAft>
                          <a:spcPts val="0"/>
                        </a:spcAft>
                      </a:pPr>
                      <a:r>
                        <a:rPr lang="en-IN" sz="1500">
                          <a:effectLst/>
                          <a:latin typeface="+mn-lt"/>
                        </a:rPr>
                        <a:t>10</a:t>
                      </a:r>
                      <a:endParaRPr lang="en-US" sz="1500">
                        <a:effectLst/>
                        <a:latin typeface="+mn-lt"/>
                        <a:ea typeface="Calibri"/>
                        <a:cs typeface="Times New Roman"/>
                      </a:endParaRPr>
                    </a:p>
                  </a:txBody>
                  <a:tcPr marL="63710" marR="63710" marT="0" marB="0" anchor="ctr"/>
                </a:tc>
                <a:tc rowSpan="3">
                  <a:txBody>
                    <a:bodyPr/>
                    <a:lstStyle/>
                    <a:p>
                      <a:pPr marL="0" marR="0" algn="ctr">
                        <a:lnSpc>
                          <a:spcPct val="107000"/>
                        </a:lnSpc>
                        <a:spcBef>
                          <a:spcPts val="0"/>
                        </a:spcBef>
                        <a:spcAft>
                          <a:spcPts val="0"/>
                        </a:spcAft>
                      </a:pPr>
                      <a:r>
                        <a:rPr lang="en-IN" sz="1500">
                          <a:effectLst/>
                          <a:latin typeface="+mn-lt"/>
                        </a:rPr>
                        <a:t>On</a:t>
                      </a:r>
                      <a:endParaRPr lang="en-US" sz="1500">
                        <a:effectLst/>
                        <a:latin typeface="+mn-lt"/>
                        <a:ea typeface="Calibri"/>
                        <a:cs typeface="Times New Roman"/>
                      </a:endParaRPr>
                    </a:p>
                  </a:txBody>
                  <a:tcPr marL="63710" marR="63710" marT="0" marB="0" anchor="ctr"/>
                </a:tc>
                <a:tc rowSpan="3">
                  <a:txBody>
                    <a:bodyPr/>
                    <a:lstStyle/>
                    <a:p>
                      <a:pPr marL="0" marR="0" algn="ctr">
                        <a:lnSpc>
                          <a:spcPct val="107000"/>
                        </a:lnSpc>
                        <a:spcBef>
                          <a:spcPts val="0"/>
                        </a:spcBef>
                        <a:spcAft>
                          <a:spcPts val="0"/>
                        </a:spcAft>
                      </a:pPr>
                      <a:r>
                        <a:rPr lang="en-IN" sz="1500">
                          <a:effectLst/>
                          <a:latin typeface="+mn-lt"/>
                        </a:rPr>
                        <a:t>598</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0.040</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50.82</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dirty="0">
                          <a:effectLst/>
                          <a:latin typeface="+mn-lt"/>
                        </a:rPr>
                        <a:t>1.21</a:t>
                      </a:r>
                      <a:endParaRPr lang="en-US" sz="1500" dirty="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1.10</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1.155</a:t>
                      </a:r>
                      <a:endParaRPr lang="en-US" sz="1500">
                        <a:effectLst/>
                        <a:latin typeface="+mn-lt"/>
                        <a:ea typeface="Calibri"/>
                        <a:cs typeface="Times New Roman"/>
                      </a:endParaRPr>
                    </a:p>
                  </a:txBody>
                  <a:tcPr marL="63710" marR="63710" marT="0" marB="0" anchor="ctr"/>
                </a:tc>
                <a:extLst>
                  <a:ext uri="{0D108BD9-81ED-4DB2-BD59-A6C34878D82A}">
                    <a16:rowId xmlns:a16="http://schemas.microsoft.com/office/drawing/2014/main" val="10011"/>
                  </a:ext>
                </a:extLst>
              </a:tr>
              <a:tr h="203217">
                <a:tc>
                  <a:txBody>
                    <a:bodyPr/>
                    <a:lstStyle/>
                    <a:p>
                      <a:pPr marL="0" marR="0" algn="ctr">
                        <a:lnSpc>
                          <a:spcPct val="107000"/>
                        </a:lnSpc>
                        <a:spcBef>
                          <a:spcPts val="0"/>
                        </a:spcBef>
                        <a:spcAft>
                          <a:spcPts val="0"/>
                        </a:spcAft>
                      </a:pPr>
                      <a:r>
                        <a:rPr lang="en-IN" sz="1500">
                          <a:effectLst/>
                          <a:latin typeface="+mn-lt"/>
                        </a:rPr>
                        <a:t>11</a:t>
                      </a:r>
                      <a:endParaRPr lang="en-US" sz="1500">
                        <a:effectLst/>
                        <a:latin typeface="+mn-lt"/>
                        <a:ea typeface="Calibri"/>
                        <a:cs typeface="Times New Roman"/>
                      </a:endParaRPr>
                    </a:p>
                  </a:txBody>
                  <a:tcPr marL="63710" marR="63710" marT="0" marB="0" anchor="ct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IN" sz="1500">
                          <a:effectLst/>
                          <a:latin typeface="+mn-lt"/>
                        </a:rPr>
                        <a:t>0.065</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31.80</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dirty="0">
                          <a:effectLst/>
                          <a:latin typeface="+mn-lt"/>
                        </a:rPr>
                        <a:t>1.55</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dirty="0">
                          <a:effectLst/>
                          <a:latin typeface="+mn-lt"/>
                        </a:rPr>
                        <a:t>1.67</a:t>
                      </a:r>
                      <a:endParaRPr lang="en-US" sz="1500" dirty="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1.61</a:t>
                      </a:r>
                      <a:endParaRPr lang="en-US" sz="1500">
                        <a:effectLst/>
                        <a:latin typeface="+mn-lt"/>
                        <a:ea typeface="Calibri"/>
                        <a:cs typeface="Times New Roman"/>
                      </a:endParaRPr>
                    </a:p>
                  </a:txBody>
                  <a:tcPr marL="63710" marR="63710" marT="0" marB="0" anchor="ctr"/>
                </a:tc>
                <a:extLst>
                  <a:ext uri="{0D108BD9-81ED-4DB2-BD59-A6C34878D82A}">
                    <a16:rowId xmlns:a16="http://schemas.microsoft.com/office/drawing/2014/main" val="10012"/>
                  </a:ext>
                </a:extLst>
              </a:tr>
              <a:tr h="203217">
                <a:tc>
                  <a:txBody>
                    <a:bodyPr/>
                    <a:lstStyle/>
                    <a:p>
                      <a:pPr marL="0" marR="0" algn="ctr">
                        <a:lnSpc>
                          <a:spcPct val="107000"/>
                        </a:lnSpc>
                        <a:spcBef>
                          <a:spcPts val="0"/>
                        </a:spcBef>
                        <a:spcAft>
                          <a:spcPts val="0"/>
                        </a:spcAft>
                      </a:pPr>
                      <a:r>
                        <a:rPr lang="en-IN" sz="1500">
                          <a:effectLst/>
                          <a:latin typeface="+mn-lt"/>
                        </a:rPr>
                        <a:t>12</a:t>
                      </a:r>
                      <a:endParaRPr lang="en-US" sz="1500">
                        <a:effectLst/>
                        <a:latin typeface="+mn-lt"/>
                        <a:ea typeface="Calibri"/>
                        <a:cs typeface="Times New Roman"/>
                      </a:endParaRPr>
                    </a:p>
                  </a:txBody>
                  <a:tcPr marL="63710" marR="63710" marT="0" marB="0" anchor="ct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IN" sz="1500">
                          <a:effectLst/>
                          <a:latin typeface="+mn-lt"/>
                        </a:rPr>
                        <a:t>0.105</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19.05</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1.83</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a:effectLst/>
                          <a:latin typeface="+mn-lt"/>
                        </a:rPr>
                        <a:t>1.89</a:t>
                      </a:r>
                      <a:endParaRPr lang="en-US" sz="1500">
                        <a:effectLst/>
                        <a:latin typeface="+mn-lt"/>
                        <a:ea typeface="Calibri"/>
                        <a:cs typeface="Times New Roman"/>
                      </a:endParaRPr>
                    </a:p>
                  </a:txBody>
                  <a:tcPr marL="63710" marR="63710" marT="0" marB="0" anchor="ctr"/>
                </a:tc>
                <a:tc>
                  <a:txBody>
                    <a:bodyPr/>
                    <a:lstStyle/>
                    <a:p>
                      <a:pPr marL="0" marR="0" algn="ctr">
                        <a:lnSpc>
                          <a:spcPct val="107000"/>
                        </a:lnSpc>
                        <a:spcBef>
                          <a:spcPts val="0"/>
                        </a:spcBef>
                        <a:spcAft>
                          <a:spcPts val="0"/>
                        </a:spcAft>
                      </a:pPr>
                      <a:r>
                        <a:rPr lang="en-IN" sz="1500" dirty="0">
                          <a:effectLst/>
                          <a:latin typeface="+mn-lt"/>
                        </a:rPr>
                        <a:t>1.86</a:t>
                      </a:r>
                      <a:endParaRPr lang="en-US" sz="1500" dirty="0">
                        <a:effectLst/>
                        <a:latin typeface="+mn-lt"/>
                        <a:ea typeface="Calibri"/>
                        <a:cs typeface="Times New Roman"/>
                      </a:endParaRPr>
                    </a:p>
                  </a:txBody>
                  <a:tcPr marL="63710" marR="63710" marT="0" marB="0" anchor="ctr"/>
                </a:tc>
                <a:extLst>
                  <a:ext uri="{0D108BD9-81ED-4DB2-BD59-A6C34878D82A}">
                    <a16:rowId xmlns:a16="http://schemas.microsoft.com/office/drawing/2014/main" val="10013"/>
                  </a:ext>
                </a:extLst>
              </a:tr>
            </a:tbl>
          </a:graphicData>
        </a:graphic>
      </p:graphicFrame>
      <p:sp>
        <p:nvSpPr>
          <p:cNvPr id="5" name="Rectangle 1"/>
          <p:cNvSpPr>
            <a:spLocks noChangeArrowheads="1"/>
          </p:cNvSpPr>
          <p:nvPr/>
        </p:nvSpPr>
        <p:spPr bwMode="auto">
          <a:xfrm>
            <a:off x="838200" y="279218"/>
            <a:ext cx="655320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4800" b="0" i="0" strike="noStrike" cap="none" normalizeH="0" baseline="0" dirty="0" smtClean="0">
                <a:ln>
                  <a:noFill/>
                </a:ln>
                <a:solidFill>
                  <a:srgbClr val="895D1D"/>
                </a:solidFill>
                <a:effectLst/>
                <a:ea typeface="Calibri" pitchFamily="34" charset="0"/>
                <a:cs typeface="Times New Roman" pitchFamily="18" charset="0"/>
              </a:rPr>
              <a:t>OBSERVATIONS:</a:t>
            </a:r>
            <a:endParaRPr kumimoji="0" lang="en-US" altLang="en-US" sz="1400" b="0" i="0" strike="noStrike" cap="none" normalizeH="0" baseline="0" dirty="0" smtClean="0">
              <a:ln>
                <a:noFill/>
              </a:ln>
              <a:solidFill>
                <a:srgbClr val="895D1D"/>
              </a:solidFill>
              <a:effectLst/>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smtClean="0">
                <a:ln>
                  <a:noFill/>
                </a:ln>
                <a:solidFill>
                  <a:schemeClr val="tx1"/>
                </a:solidFill>
                <a:effectLst/>
                <a:ea typeface="Calibri" pitchFamily="34" charset="0"/>
                <a:cs typeface="Times New Roman" pitchFamily="18" charset="0"/>
              </a:rPr>
              <a:t>Initial diameter of work piece, D= 36.8 mm</a:t>
            </a:r>
            <a:endParaRPr kumimoji="0" lang="en-US" altLang="en-US" sz="1400" b="0" i="0" u="none" strike="noStrike" cap="none" normalizeH="0" baseline="0" dirty="0" smtClean="0">
              <a:ln>
                <a:noFill/>
              </a:ln>
              <a:solidFill>
                <a:schemeClr val="tx1"/>
              </a:solidFill>
              <a:effectLst/>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smtClean="0">
                <a:ln>
                  <a:noFill/>
                </a:ln>
                <a:solidFill>
                  <a:schemeClr val="tx1"/>
                </a:solidFill>
                <a:effectLst/>
                <a:ea typeface="Calibri" pitchFamily="34" charset="0"/>
                <a:cs typeface="Times New Roman" pitchFamily="18" charset="0"/>
              </a:rPr>
              <a:t>Length of each cut, l = 20 mm</a:t>
            </a:r>
            <a:endParaRPr kumimoji="0" lang="en-US" altLang="en-US" sz="1400" b="0" i="0" u="none" strike="noStrike" cap="none" normalizeH="0" baseline="0" dirty="0" smtClean="0">
              <a:ln>
                <a:noFill/>
              </a:ln>
              <a:solidFill>
                <a:schemeClr val="tx1"/>
              </a:solidFill>
              <a:effectLst/>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smtClean="0">
                <a:ln>
                  <a:noFill/>
                </a:ln>
                <a:solidFill>
                  <a:schemeClr val="tx1"/>
                </a:solidFill>
                <a:effectLst/>
                <a:ea typeface="Calibri" pitchFamily="34" charset="0"/>
                <a:cs typeface="Times New Roman" pitchFamily="18" charset="0"/>
              </a:rPr>
              <a:t>Depth of cut, d = 0.2 mm</a:t>
            </a:r>
          </a:p>
          <a:p>
            <a:pPr marL="342900" lvl="0" indent="-342900" eaLnBrk="0" fontAlgn="base" hangingPunct="0">
              <a:spcBef>
                <a:spcPct val="0"/>
              </a:spcBef>
              <a:spcAft>
                <a:spcPct val="0"/>
              </a:spcAft>
              <a:buFont typeface="+mj-lt"/>
              <a:buAutoNum type="arabicPeriod"/>
            </a:pPr>
            <a:r>
              <a:rPr lang="en-IN" sz="1400" dirty="0"/>
              <a:t>Nose Radius of cutting tool, R = 0.1 mm</a:t>
            </a:r>
            <a:endParaRPr kumimoji="0" lang="en-US" altLang="en-US" sz="1400"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72344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IN" dirty="0"/>
              <a:t>Theoretically average surface roughness Ra is given by the formula,</a:t>
            </a:r>
          </a:p>
          <a:p>
            <a:pPr marL="0" indent="0">
              <a:buNone/>
            </a:pPr>
            <a:r>
              <a:rPr lang="en-IN" dirty="0">
                <a:solidFill>
                  <a:srgbClr val="FF0000"/>
                </a:solidFill>
              </a:rPr>
              <a:t>Ra = 0.0321 x </a:t>
            </a:r>
            <a:r>
              <a:rPr lang="en-IN" dirty="0" smtClean="0">
                <a:solidFill>
                  <a:srgbClr val="FF0000"/>
                </a:solidFill>
              </a:rPr>
              <a:t>f^2/R</a:t>
            </a:r>
            <a:endParaRPr lang="en-IN" dirty="0">
              <a:solidFill>
                <a:srgbClr val="FF0000"/>
              </a:solidFill>
            </a:endParaRPr>
          </a:p>
          <a:p>
            <a:pPr marL="0" indent="0">
              <a:buNone/>
            </a:pPr>
            <a:r>
              <a:rPr lang="en-IN" dirty="0"/>
              <a:t>Where, f – feed, R – nose radius</a:t>
            </a:r>
          </a:p>
          <a:p>
            <a:pPr>
              <a:buFont typeface="Wingdings" panose="05000000000000000000" pitchFamily="2" charset="2"/>
              <a:buChar char="§"/>
            </a:pPr>
            <a:r>
              <a:rPr lang="en-IN" dirty="0"/>
              <a:t>For feed = 0.040 mm/rev,</a:t>
            </a:r>
          </a:p>
          <a:p>
            <a:pPr marL="0" indent="0">
              <a:buNone/>
            </a:pPr>
            <a:r>
              <a:rPr lang="en-IN" dirty="0" smtClean="0"/>
              <a:t>	Ra </a:t>
            </a:r>
            <a:r>
              <a:rPr lang="en-IN" dirty="0"/>
              <a:t>= 0.514 </a:t>
            </a:r>
            <a:r>
              <a:rPr lang="el-GR" dirty="0"/>
              <a:t>μ</a:t>
            </a:r>
            <a:r>
              <a:rPr lang="en-IN" dirty="0"/>
              <a:t>m</a:t>
            </a:r>
          </a:p>
          <a:p>
            <a:pPr>
              <a:buFont typeface="Wingdings" panose="05000000000000000000" pitchFamily="2" charset="2"/>
              <a:buChar char="§"/>
            </a:pPr>
            <a:r>
              <a:rPr lang="en-IN" dirty="0"/>
              <a:t>For feed = 0.065 mm/rev,</a:t>
            </a:r>
          </a:p>
          <a:p>
            <a:pPr marL="0" indent="0">
              <a:buNone/>
            </a:pPr>
            <a:r>
              <a:rPr lang="en-IN" dirty="0" smtClean="0"/>
              <a:t>	Ra </a:t>
            </a:r>
            <a:r>
              <a:rPr lang="en-IN" dirty="0"/>
              <a:t>= 1.35 </a:t>
            </a:r>
            <a:r>
              <a:rPr lang="el-GR" dirty="0"/>
              <a:t>μ</a:t>
            </a:r>
            <a:r>
              <a:rPr lang="en-IN" dirty="0"/>
              <a:t>m</a:t>
            </a:r>
          </a:p>
          <a:p>
            <a:pPr>
              <a:buFont typeface="Wingdings" panose="05000000000000000000" pitchFamily="2" charset="2"/>
              <a:buChar char="§"/>
            </a:pPr>
            <a:r>
              <a:rPr lang="en-IN" dirty="0"/>
              <a:t>For feed = 0.105 mm/rev,</a:t>
            </a:r>
          </a:p>
          <a:p>
            <a:pPr marL="0" indent="0">
              <a:buNone/>
            </a:pPr>
            <a:r>
              <a:rPr lang="en-IN" dirty="0" smtClean="0"/>
              <a:t>	Ra </a:t>
            </a:r>
            <a:r>
              <a:rPr lang="en-IN" dirty="0"/>
              <a:t>= 3.54 </a:t>
            </a:r>
            <a:r>
              <a:rPr lang="el-GR" dirty="0"/>
              <a:t>μ</a:t>
            </a:r>
            <a:r>
              <a:rPr lang="en-IN" dirty="0"/>
              <a:t>m</a:t>
            </a:r>
          </a:p>
          <a:p>
            <a:pPr marL="0" indent="0">
              <a:buNone/>
            </a:pPr>
            <a:endParaRPr lang="en-IN" dirty="0"/>
          </a:p>
        </p:txBody>
      </p:sp>
      <p:sp>
        <p:nvSpPr>
          <p:cNvPr id="3" name="Title 2"/>
          <p:cNvSpPr>
            <a:spLocks noGrp="1"/>
          </p:cNvSpPr>
          <p:nvPr>
            <p:ph type="title"/>
          </p:nvPr>
        </p:nvSpPr>
        <p:spPr/>
        <p:txBody>
          <a:bodyPr/>
          <a:lstStyle/>
          <a:p>
            <a:pPr algn="l"/>
            <a:r>
              <a:rPr lang="en-IN" dirty="0" smtClean="0"/>
              <a:t>CALCULATIONS:</a:t>
            </a:r>
            <a:endParaRPr lang="en-IN" dirty="0"/>
          </a:p>
        </p:txBody>
      </p:sp>
    </p:spTree>
    <p:extLst>
      <p:ext uri="{BB962C8B-B14F-4D97-AF65-F5344CB8AC3E}">
        <p14:creationId xmlns:p14="http://schemas.microsoft.com/office/powerpoint/2010/main" val="27238774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0" indent="0">
              <a:buNone/>
            </a:pPr>
            <a:r>
              <a:rPr lang="en-IN" dirty="0" smtClean="0"/>
              <a:t>Turning </a:t>
            </a:r>
            <a:r>
              <a:rPr lang="en-IN" dirty="0"/>
              <a:t>operation has been performed using different cutting speed and feed successfully. The surface roughness has been recorded for surfaces machined using different feed, cutting speed and with and without cutting fluid.</a:t>
            </a:r>
            <a:endParaRPr lang="en-US" dirty="0"/>
          </a:p>
          <a:p>
            <a:pPr lvl="0">
              <a:buFont typeface="Arial" panose="020B0604020202020204" pitchFamily="34" charset="0"/>
              <a:buChar char="•"/>
            </a:pPr>
            <a:r>
              <a:rPr lang="en-IN" dirty="0"/>
              <a:t>With increase in feed, machining time decreases.</a:t>
            </a:r>
            <a:endParaRPr lang="en-US" dirty="0"/>
          </a:p>
          <a:p>
            <a:pPr lvl="0">
              <a:buFont typeface="Arial" panose="020B0604020202020204" pitchFamily="34" charset="0"/>
              <a:buChar char="•"/>
            </a:pPr>
            <a:r>
              <a:rPr lang="en-IN" dirty="0"/>
              <a:t>With increase in cutting speed (πDN), machining time decreases.</a:t>
            </a:r>
            <a:endParaRPr lang="en-US" dirty="0"/>
          </a:p>
          <a:p>
            <a:pPr lvl="0">
              <a:buFont typeface="Arial" panose="020B0604020202020204" pitchFamily="34" charset="0"/>
              <a:buChar char="•"/>
            </a:pPr>
            <a:r>
              <a:rPr lang="en-IN" dirty="0"/>
              <a:t>With increase in feed, </a:t>
            </a:r>
            <a:r>
              <a:rPr lang="en-IN" u="sng" dirty="0"/>
              <a:t>surface roughness increases</a:t>
            </a:r>
            <a:r>
              <a:rPr lang="en-IN" dirty="0"/>
              <a:t>.</a:t>
            </a:r>
            <a:endParaRPr lang="en-US" dirty="0"/>
          </a:p>
          <a:p>
            <a:pPr lvl="0">
              <a:buFont typeface="Arial" panose="020B0604020202020204" pitchFamily="34" charset="0"/>
              <a:buChar char="•"/>
            </a:pPr>
            <a:r>
              <a:rPr lang="en-IN" dirty="0"/>
              <a:t>With increase in cutting speed, </a:t>
            </a:r>
            <a:r>
              <a:rPr lang="en-IN" u="sng" dirty="0"/>
              <a:t>surface roughness </a:t>
            </a:r>
            <a:r>
              <a:rPr lang="en-IN" u="sng" dirty="0" smtClean="0"/>
              <a:t>decreases</a:t>
            </a:r>
            <a:r>
              <a:rPr lang="en-IN" dirty="0" smtClean="0"/>
              <a:t>.</a:t>
            </a:r>
            <a:endParaRPr lang="en-US" dirty="0"/>
          </a:p>
          <a:p>
            <a:pPr>
              <a:buFont typeface="Arial" panose="020B0604020202020204" pitchFamily="34" charset="0"/>
              <a:buChar char="•"/>
            </a:pPr>
            <a:r>
              <a:rPr lang="en-IN" dirty="0"/>
              <a:t>While engaging cutting fluid, for same cutting speed and feed, </a:t>
            </a:r>
            <a:r>
              <a:rPr lang="en-IN" u="sng" dirty="0"/>
              <a:t>surface roughness decreases</a:t>
            </a:r>
            <a:endParaRPr lang="en-US" dirty="0"/>
          </a:p>
        </p:txBody>
      </p:sp>
      <p:sp>
        <p:nvSpPr>
          <p:cNvPr id="3" name="Title 2"/>
          <p:cNvSpPr>
            <a:spLocks noGrp="1"/>
          </p:cNvSpPr>
          <p:nvPr>
            <p:ph type="title"/>
          </p:nvPr>
        </p:nvSpPr>
        <p:spPr/>
        <p:txBody>
          <a:bodyPr/>
          <a:lstStyle/>
          <a:p>
            <a:pPr algn="l"/>
            <a:r>
              <a:rPr lang="en-US" dirty="0" smtClean="0"/>
              <a:t>RESULTS:</a:t>
            </a:r>
            <a:endParaRPr lang="en-US" dirty="0"/>
          </a:p>
        </p:txBody>
      </p:sp>
    </p:spTree>
    <p:extLst>
      <p:ext uri="{BB962C8B-B14F-4D97-AF65-F5344CB8AC3E}">
        <p14:creationId xmlns:p14="http://schemas.microsoft.com/office/powerpoint/2010/main" val="3092850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lvl="0" indent="-457200">
              <a:buFont typeface="+mj-lt"/>
              <a:buAutoNum type="arabicPeriod"/>
            </a:pPr>
            <a:r>
              <a:rPr lang="en-US" sz="2200" dirty="0" smtClean="0"/>
              <a:t>For </a:t>
            </a:r>
            <a:r>
              <a:rPr lang="en-US" sz="2200" dirty="0"/>
              <a:t>better surface finish, it is preferable to machine with higher rpm and lower feed.</a:t>
            </a:r>
          </a:p>
          <a:p>
            <a:pPr marL="457200" lvl="0" indent="-457200">
              <a:buFont typeface="+mj-lt"/>
              <a:buAutoNum type="arabicPeriod"/>
            </a:pPr>
            <a:r>
              <a:rPr lang="en-US" sz="2200" dirty="0" smtClean="0"/>
              <a:t>Using </a:t>
            </a:r>
            <a:r>
              <a:rPr lang="en-US" sz="2200" dirty="0"/>
              <a:t>cutting fluid, not only acts as a coolant, but also produces better surface finish for the product.</a:t>
            </a:r>
          </a:p>
          <a:p>
            <a:pPr marL="457200" lvl="0" indent="-457200">
              <a:buFont typeface="+mj-lt"/>
              <a:buAutoNum type="arabicPeriod"/>
            </a:pPr>
            <a:r>
              <a:rPr lang="en-US" sz="2200" dirty="0" smtClean="0"/>
              <a:t>Machining </a:t>
            </a:r>
            <a:r>
              <a:rPr lang="en-US" sz="2200" dirty="0"/>
              <a:t>with higher cutting speed and lower feed while engaging cutting fluid gives us the best surface finish for the product.</a:t>
            </a:r>
          </a:p>
          <a:p>
            <a:endParaRPr lang="en-US" sz="2200" dirty="0"/>
          </a:p>
        </p:txBody>
      </p:sp>
      <p:sp>
        <p:nvSpPr>
          <p:cNvPr id="3" name="Title 2"/>
          <p:cNvSpPr>
            <a:spLocks noGrp="1"/>
          </p:cNvSpPr>
          <p:nvPr>
            <p:ph type="title"/>
          </p:nvPr>
        </p:nvSpPr>
        <p:spPr/>
        <p:txBody>
          <a:bodyPr/>
          <a:lstStyle/>
          <a:p>
            <a:pPr algn="l"/>
            <a:r>
              <a:rPr lang="en-US" dirty="0" smtClean="0"/>
              <a:t>CONCLUSIONS:</a:t>
            </a:r>
            <a:endParaRPr lang="en-US" dirty="0"/>
          </a:p>
        </p:txBody>
      </p:sp>
    </p:spTree>
    <p:extLst>
      <p:ext uri="{BB962C8B-B14F-4D97-AF65-F5344CB8AC3E}">
        <p14:creationId xmlns:p14="http://schemas.microsoft.com/office/powerpoint/2010/main" val="11965353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lvl="0" indent="-457200">
              <a:buFont typeface="+mj-lt"/>
              <a:buAutoNum type="arabicPeriod"/>
            </a:pPr>
            <a:r>
              <a:rPr lang="en-IN" sz="2200" dirty="0"/>
              <a:t>Set the feed and rpm properly before starting the machining process.</a:t>
            </a:r>
            <a:endParaRPr lang="en-US" sz="2200" dirty="0"/>
          </a:p>
          <a:p>
            <a:pPr marL="457200" lvl="0" indent="-457200">
              <a:buFont typeface="+mj-lt"/>
              <a:buAutoNum type="arabicPeriod"/>
            </a:pPr>
            <a:r>
              <a:rPr lang="en-IN" sz="2200" dirty="0"/>
              <a:t>Make sure the work piece and cutting tool are tightly clamped to the spindle and tool holder respectively.</a:t>
            </a:r>
            <a:endParaRPr lang="en-US" sz="2200" dirty="0"/>
          </a:p>
          <a:p>
            <a:pPr marL="457200" lvl="0" indent="-457200">
              <a:buFont typeface="+mj-lt"/>
              <a:buAutoNum type="arabicPeriod"/>
            </a:pPr>
            <a:r>
              <a:rPr lang="en-IN" sz="2200" dirty="0"/>
              <a:t>Be aware to stop the machine exactly after the required length for proper machining time.</a:t>
            </a:r>
            <a:endParaRPr lang="en-US" sz="2200" dirty="0"/>
          </a:p>
          <a:p>
            <a:pPr marL="457200" lvl="0" indent="-457200">
              <a:buFont typeface="+mj-lt"/>
              <a:buAutoNum type="arabicPeriod"/>
            </a:pPr>
            <a:r>
              <a:rPr lang="en-IN" sz="2200" dirty="0"/>
              <a:t>Apply cutting fluid exactly at the location of cutting.</a:t>
            </a:r>
            <a:endParaRPr lang="en-US" sz="2200" dirty="0"/>
          </a:p>
          <a:p>
            <a:pPr marL="457200" lvl="0" indent="-457200">
              <a:buFont typeface="+mj-lt"/>
              <a:buAutoNum type="arabicPeriod"/>
            </a:pPr>
            <a:r>
              <a:rPr lang="en-IN" sz="2200" dirty="0"/>
              <a:t>Do not shake the surface roughness tester while taking the reading.</a:t>
            </a:r>
            <a:endParaRPr lang="en-US" sz="2200" dirty="0"/>
          </a:p>
          <a:p>
            <a:endParaRPr lang="en-US" sz="2200" dirty="0"/>
          </a:p>
        </p:txBody>
      </p:sp>
      <p:sp>
        <p:nvSpPr>
          <p:cNvPr id="3" name="Title 2"/>
          <p:cNvSpPr>
            <a:spLocks noGrp="1"/>
          </p:cNvSpPr>
          <p:nvPr>
            <p:ph type="title"/>
          </p:nvPr>
        </p:nvSpPr>
        <p:spPr/>
        <p:txBody>
          <a:bodyPr/>
          <a:lstStyle/>
          <a:p>
            <a:pPr algn="l"/>
            <a:r>
              <a:rPr lang="en-US" dirty="0" smtClean="0"/>
              <a:t>PRECAUTIONS:</a:t>
            </a:r>
            <a:endParaRPr lang="en-US" dirty="0"/>
          </a:p>
        </p:txBody>
      </p:sp>
    </p:spTree>
    <p:extLst>
      <p:ext uri="{BB962C8B-B14F-4D97-AF65-F5344CB8AC3E}">
        <p14:creationId xmlns:p14="http://schemas.microsoft.com/office/powerpoint/2010/main" val="16635398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3341" y="1600200"/>
            <a:ext cx="6777318" cy="762000"/>
          </a:xfrm>
        </p:spPr>
        <p:txBody>
          <a:bodyPr/>
          <a:lstStyle/>
          <a:p>
            <a:r>
              <a:rPr lang="en-US" sz="3600" dirty="0" smtClean="0">
                <a:effectLst>
                  <a:outerShdw blurRad="38100" dist="38100" dir="2700000" algn="tl">
                    <a:srgbClr val="000000">
                      <a:alpha val="43137"/>
                    </a:srgbClr>
                  </a:outerShdw>
                </a:effectLst>
              </a:rPr>
              <a:t>PROJECT TITLE</a:t>
            </a:r>
            <a:endParaRPr lang="en-US" sz="36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762000" y="3886200"/>
            <a:ext cx="7620000" cy="1752600"/>
          </a:xfrm>
        </p:spPr>
        <p:txBody>
          <a:bodyPr>
            <a:normAutofit/>
          </a:bodyPr>
          <a:lstStyle/>
          <a:p>
            <a:r>
              <a:rPr lang="en-IN" b="1" dirty="0" smtClean="0">
                <a:effectLst/>
              </a:rPr>
              <a:t>Effect </a:t>
            </a:r>
            <a:r>
              <a:rPr lang="en-IN" b="1" dirty="0">
                <a:effectLst/>
              </a:rPr>
              <a:t>of Cutting Fluid on Surface Roughness during Turning Machining Operation.</a:t>
            </a:r>
            <a:endParaRPr lang="en-US" b="1" dirty="0">
              <a:effectLst/>
            </a:endParaRPr>
          </a:p>
          <a:p>
            <a:endParaRPr lang="en-US" b="1" dirty="0"/>
          </a:p>
        </p:txBody>
      </p:sp>
    </p:spTree>
    <p:extLst>
      <p:ext uri="{BB962C8B-B14F-4D97-AF65-F5344CB8AC3E}">
        <p14:creationId xmlns:p14="http://schemas.microsoft.com/office/powerpoint/2010/main" val="1449013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buFont typeface="Wingdings" panose="05000000000000000000" pitchFamily="2" charset="2"/>
              <a:buChar char="Ø"/>
            </a:pPr>
            <a:r>
              <a:rPr lang="en-IN" dirty="0"/>
              <a:t>To perform turning operations with and without cutting fluid by varying the feed and cutting speed of the lathe machine.</a:t>
            </a:r>
            <a:endParaRPr lang="en-US" dirty="0"/>
          </a:p>
          <a:p>
            <a:pPr lvl="0">
              <a:buFont typeface="Wingdings" panose="05000000000000000000" pitchFamily="2" charset="2"/>
              <a:buChar char="Ø"/>
            </a:pPr>
            <a:r>
              <a:rPr lang="en-IN" dirty="0"/>
              <a:t>To compare the surface roughness of the work piece surfaces produced by turning operation while using and not using cutting fluid.</a:t>
            </a:r>
            <a:endParaRPr lang="en-US" dirty="0"/>
          </a:p>
          <a:p>
            <a:endParaRPr lang="en-US" dirty="0"/>
          </a:p>
        </p:txBody>
      </p:sp>
      <p:sp>
        <p:nvSpPr>
          <p:cNvPr id="3" name="Title 2"/>
          <p:cNvSpPr>
            <a:spLocks noGrp="1"/>
          </p:cNvSpPr>
          <p:nvPr>
            <p:ph type="title"/>
          </p:nvPr>
        </p:nvSpPr>
        <p:spPr/>
        <p:txBody>
          <a:bodyPr/>
          <a:lstStyle/>
          <a:p>
            <a:pPr algn="l"/>
            <a:r>
              <a:rPr lang="en-US" dirty="0" smtClean="0"/>
              <a:t>AIM:</a:t>
            </a:r>
            <a:endParaRPr lang="en-US" dirty="0"/>
          </a:p>
        </p:txBody>
      </p:sp>
    </p:spTree>
    <p:extLst>
      <p:ext uri="{BB962C8B-B14F-4D97-AF65-F5344CB8AC3E}">
        <p14:creationId xmlns:p14="http://schemas.microsoft.com/office/powerpoint/2010/main" val="1974244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8490" y="2133600"/>
            <a:ext cx="7745505" cy="3877815"/>
          </a:xfrm>
        </p:spPr>
        <p:txBody>
          <a:bodyPr>
            <a:noAutofit/>
          </a:bodyPr>
          <a:lstStyle/>
          <a:p>
            <a:r>
              <a:rPr lang="en-IN" sz="1800" dirty="0"/>
              <a:t>Turning is a machining operation performed by a lathe machine. Lathe operates on the principle of a rotating work piece and a fixed cutting tool. The cutting tool is feed into the work piece which rotates about its own axis causing the work piece to form the desired shape.</a:t>
            </a:r>
            <a:endParaRPr lang="en-US" sz="1800" dirty="0"/>
          </a:p>
          <a:p>
            <a:r>
              <a:rPr lang="en-IN" sz="1800" dirty="0"/>
              <a:t>Cutting fluids are liquids that are commonly applied while machining (or cutting) operation is taking place. They act as lubricant as well as coolant. They reduce the friction between tool and work piece as well as tool and chip. This results in better tool life and better surface finish of the work piece.</a:t>
            </a:r>
            <a:endParaRPr lang="en-US" sz="1800" dirty="0"/>
          </a:p>
          <a:p>
            <a:r>
              <a:rPr lang="en-IN" sz="1800" dirty="0"/>
              <a:t>Surface roughness is the measure of the finely spaced micro-irregularities on the surface texture of machined product. It determines the surface finish of the product. Less the surface roughness, better is the product quality and surface finish. Surface roughness can be measured using surface roughness tester</a:t>
            </a:r>
            <a:r>
              <a:rPr lang="en-IN" sz="1800" dirty="0" smtClean="0"/>
              <a:t>.</a:t>
            </a:r>
          </a:p>
          <a:p>
            <a:pPr marL="0" indent="0">
              <a:buNone/>
            </a:pPr>
            <a:endParaRPr lang="en-US" sz="1800" dirty="0"/>
          </a:p>
        </p:txBody>
      </p:sp>
      <p:sp>
        <p:nvSpPr>
          <p:cNvPr id="3" name="Title 2"/>
          <p:cNvSpPr>
            <a:spLocks noGrp="1"/>
          </p:cNvSpPr>
          <p:nvPr>
            <p:ph type="title"/>
          </p:nvPr>
        </p:nvSpPr>
        <p:spPr/>
        <p:txBody>
          <a:bodyPr/>
          <a:lstStyle/>
          <a:p>
            <a:pPr algn="l"/>
            <a:r>
              <a:rPr lang="en-US" dirty="0" smtClean="0"/>
              <a:t>THEORY:</a:t>
            </a:r>
            <a:endParaRPr lang="en-US" dirty="0"/>
          </a:p>
        </p:txBody>
      </p:sp>
    </p:spTree>
    <p:extLst>
      <p:ext uri="{BB962C8B-B14F-4D97-AF65-F5344CB8AC3E}">
        <p14:creationId xmlns:p14="http://schemas.microsoft.com/office/powerpoint/2010/main" val="1346068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sz="2000" dirty="0"/>
              <a:t>The surface roughness increases with the increase in feed of the machine and it decreases with increase in cutting speed or the rpm of the machine.</a:t>
            </a:r>
          </a:p>
          <a:p>
            <a:endParaRPr lang="en-IN" sz="2000" dirty="0"/>
          </a:p>
        </p:txBody>
      </p:sp>
      <p:sp>
        <p:nvSpPr>
          <p:cNvPr id="3" name="Title 2"/>
          <p:cNvSpPr>
            <a:spLocks noGrp="1"/>
          </p:cNvSpPr>
          <p:nvPr>
            <p:ph type="title"/>
          </p:nvPr>
        </p:nvSpPr>
        <p:spPr/>
        <p:txBody>
          <a:bodyPr/>
          <a:lstStyle/>
          <a:p>
            <a:pPr algn="l"/>
            <a:r>
              <a:rPr lang="en-IN" dirty="0" smtClean="0"/>
              <a:t>THEORY:</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07" t="3133"/>
          <a:stretch/>
        </p:blipFill>
        <p:spPr>
          <a:xfrm>
            <a:off x="457200" y="3630397"/>
            <a:ext cx="4793289" cy="235584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214" y="3505200"/>
            <a:ext cx="3286301" cy="2758641"/>
          </a:xfrm>
          <a:prstGeom prst="rect">
            <a:avLst/>
          </a:prstGeom>
        </p:spPr>
      </p:pic>
    </p:spTree>
    <p:extLst>
      <p:ext uri="{BB962C8B-B14F-4D97-AF65-F5344CB8AC3E}">
        <p14:creationId xmlns:p14="http://schemas.microsoft.com/office/powerpoint/2010/main" val="12664047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lvl="0" indent="-457200">
              <a:buFont typeface="+mj-lt"/>
              <a:buAutoNum type="arabicPeriod"/>
            </a:pPr>
            <a:r>
              <a:rPr lang="en-IN" dirty="0"/>
              <a:t>Lathe Machine</a:t>
            </a:r>
            <a:endParaRPr lang="en-US" dirty="0"/>
          </a:p>
          <a:p>
            <a:pPr marL="457200" lvl="0" indent="-457200">
              <a:buFont typeface="+mj-lt"/>
              <a:buAutoNum type="arabicPeriod"/>
            </a:pPr>
            <a:r>
              <a:rPr lang="en-IN" dirty="0"/>
              <a:t>Cutting tool</a:t>
            </a:r>
            <a:endParaRPr lang="en-US" dirty="0"/>
          </a:p>
          <a:p>
            <a:pPr marL="457200" lvl="0" indent="-457200">
              <a:buFont typeface="+mj-lt"/>
              <a:buAutoNum type="arabicPeriod"/>
            </a:pPr>
            <a:r>
              <a:rPr lang="en-IN" dirty="0"/>
              <a:t>Cylindrical work piece</a:t>
            </a:r>
            <a:endParaRPr lang="en-US" dirty="0"/>
          </a:p>
          <a:p>
            <a:pPr marL="457200" lvl="0" indent="-457200">
              <a:buFont typeface="+mj-lt"/>
              <a:buAutoNum type="arabicPeriod"/>
            </a:pPr>
            <a:r>
              <a:rPr lang="en-IN" dirty="0"/>
              <a:t>Cutting fluid</a:t>
            </a:r>
            <a:endParaRPr lang="en-US" dirty="0"/>
          </a:p>
          <a:p>
            <a:pPr marL="457200" lvl="0" indent="-457200">
              <a:buFont typeface="+mj-lt"/>
              <a:buAutoNum type="arabicPeriod"/>
            </a:pPr>
            <a:r>
              <a:rPr lang="en-IN" dirty="0"/>
              <a:t>Surface roughness tester</a:t>
            </a:r>
            <a:endParaRPr lang="en-US" dirty="0"/>
          </a:p>
          <a:p>
            <a:endParaRPr lang="en-US" dirty="0"/>
          </a:p>
        </p:txBody>
      </p:sp>
      <p:sp>
        <p:nvSpPr>
          <p:cNvPr id="3" name="Title 2"/>
          <p:cNvSpPr>
            <a:spLocks noGrp="1"/>
          </p:cNvSpPr>
          <p:nvPr>
            <p:ph type="title"/>
          </p:nvPr>
        </p:nvSpPr>
        <p:spPr/>
        <p:txBody>
          <a:bodyPr/>
          <a:lstStyle/>
          <a:p>
            <a:pPr algn="l"/>
            <a:r>
              <a:rPr lang="en-US" dirty="0" smtClean="0"/>
              <a:t>APPARATUS:</a:t>
            </a:r>
            <a:endParaRPr lang="en-US" dirty="0"/>
          </a:p>
        </p:txBody>
      </p:sp>
      <p:pic>
        <p:nvPicPr>
          <p:cNvPr id="4" name="Content Placeholder 3"/>
          <p:cNvPicPr>
            <a:picLocks/>
          </p:cNvPicPr>
          <p:nvPr/>
        </p:nvPicPr>
        <p:blipFill rotWithShape="1">
          <a:blip r:embed="rId2" cstate="print">
            <a:extLst>
              <a:ext uri="{28A0092B-C50C-407E-A947-70E740481C1C}">
                <a14:useLocalDpi xmlns:a14="http://schemas.microsoft.com/office/drawing/2010/main" val="0"/>
              </a:ext>
            </a:extLst>
          </a:blip>
          <a:srcRect t="37755" r="47352"/>
          <a:stretch/>
        </p:blipFill>
        <p:spPr bwMode="auto">
          <a:xfrm>
            <a:off x="5029200" y="3059501"/>
            <a:ext cx="3581400" cy="304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1455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p:cNvPicPr>
          <p:nvPr>
            <p:ph idx="4294967295"/>
          </p:nvPr>
        </p:nvPicPr>
        <p:blipFill rotWithShape="1">
          <a:blip r:embed="rId2" cstate="print">
            <a:extLst>
              <a:ext uri="{28A0092B-C50C-407E-A947-70E740481C1C}">
                <a14:useLocalDpi xmlns:a14="http://schemas.microsoft.com/office/drawing/2010/main" val="0"/>
              </a:ext>
            </a:extLst>
          </a:blip>
          <a:srcRect l="760" t="3629" b="15422"/>
          <a:stretch/>
        </p:blipFill>
        <p:spPr bwMode="auto">
          <a:xfrm>
            <a:off x="5044600" y="228600"/>
            <a:ext cx="3054221" cy="327660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cstate="print">
            <a:extLst>
              <a:ext uri="{28A0092B-C50C-407E-A947-70E740481C1C}">
                <a14:useLocalDpi xmlns:a14="http://schemas.microsoft.com/office/drawing/2010/main" val="0"/>
              </a:ext>
            </a:extLst>
          </a:blip>
          <a:srcRect l="9540" t="20973" b="15445"/>
          <a:stretch/>
        </p:blipFill>
        <p:spPr bwMode="auto">
          <a:xfrm>
            <a:off x="1133593" y="3871815"/>
            <a:ext cx="2920632" cy="2743200"/>
          </a:xfrm>
          <a:prstGeom prst="rect">
            <a:avLst/>
          </a:prstGeom>
          <a:ln>
            <a:noFill/>
          </a:ln>
          <a:extLst>
            <a:ext uri="{53640926-AAD7-44D8-BBD7-CCE9431645EC}">
              <a14:shadowObscured xmlns:a14="http://schemas.microsoft.com/office/drawing/2010/main"/>
            </a:ext>
          </a:extLst>
        </p:spPr>
      </p:pic>
      <p:pic>
        <p:nvPicPr>
          <p:cNvPr id="9" name="Content Placeholder 5"/>
          <p:cNvPicPr>
            <a:picLocks/>
          </p:cNvPicPr>
          <p:nvPr/>
        </p:nvPicPr>
        <p:blipFill rotWithShape="1">
          <a:blip r:embed="rId4">
            <a:extLst>
              <a:ext uri="{28A0092B-C50C-407E-A947-70E740481C1C}">
                <a14:useLocalDpi xmlns:a14="http://schemas.microsoft.com/office/drawing/2010/main" val="0"/>
              </a:ext>
            </a:extLst>
          </a:blip>
          <a:srcRect b="15326"/>
          <a:stretch/>
        </p:blipFill>
        <p:spPr bwMode="auto">
          <a:xfrm>
            <a:off x="841309" y="228600"/>
            <a:ext cx="3505200" cy="3281265"/>
          </a:xfrm>
          <a:prstGeom prst="rect">
            <a:avLst/>
          </a:prstGeom>
          <a:ln>
            <a:noFill/>
          </a:ln>
          <a:extLst>
            <a:ext uri="{53640926-AAD7-44D8-BBD7-CCE9431645EC}">
              <a14:shadowObscured xmlns:a14="http://schemas.microsoft.com/office/drawing/2010/main"/>
            </a:ext>
          </a:extLst>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22223" b="18888"/>
          <a:stretch/>
        </p:blipFill>
        <p:spPr>
          <a:xfrm>
            <a:off x="4800600" y="3871815"/>
            <a:ext cx="3542222" cy="2781300"/>
          </a:xfrm>
          <a:prstGeom prst="rect">
            <a:avLst/>
          </a:prstGeom>
        </p:spPr>
      </p:pic>
    </p:spTree>
    <p:extLst>
      <p:ext uri="{BB962C8B-B14F-4D97-AF65-F5344CB8AC3E}">
        <p14:creationId xmlns:p14="http://schemas.microsoft.com/office/powerpoint/2010/main" val="10362413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8" y="2133600"/>
            <a:ext cx="7745505" cy="3877815"/>
          </a:xfrm>
        </p:spPr>
        <p:txBody>
          <a:bodyPr>
            <a:noAutofit/>
          </a:bodyPr>
          <a:lstStyle/>
          <a:p>
            <a:pPr marL="457200" lvl="0" indent="-457200">
              <a:buFont typeface="+mj-lt"/>
              <a:buAutoNum type="arabicPeriod"/>
            </a:pPr>
            <a:r>
              <a:rPr lang="en-IN" sz="2000" dirty="0"/>
              <a:t>Mount the work piece to the spindle and the cutting tool to the tool holder.</a:t>
            </a:r>
            <a:endParaRPr lang="en-US" sz="2000" dirty="0"/>
          </a:p>
          <a:p>
            <a:pPr marL="457200" lvl="0" indent="-457200">
              <a:buFont typeface="+mj-lt"/>
              <a:buAutoNum type="arabicPeriod"/>
            </a:pPr>
            <a:r>
              <a:rPr lang="en-IN" sz="2000" dirty="0"/>
              <a:t>Set required feed and cutting speed for the machine.</a:t>
            </a:r>
            <a:endParaRPr lang="en-US" sz="2000" dirty="0"/>
          </a:p>
          <a:p>
            <a:pPr marL="457200" lvl="0" indent="-457200">
              <a:buFont typeface="+mj-lt"/>
              <a:buAutoNum type="arabicPeriod"/>
            </a:pPr>
            <a:r>
              <a:rPr lang="en-IN" sz="2000" dirty="0"/>
              <a:t>Start the machining process and note the time taken for particular length of cut.</a:t>
            </a:r>
            <a:endParaRPr lang="en-US" sz="2000" dirty="0"/>
          </a:p>
          <a:p>
            <a:pPr marL="457200" lvl="0" indent="-457200">
              <a:buFont typeface="+mj-lt"/>
              <a:buAutoNum type="arabicPeriod"/>
            </a:pPr>
            <a:r>
              <a:rPr lang="en-IN" sz="2000" dirty="0"/>
              <a:t>Change the feed and repeat the process twice.</a:t>
            </a:r>
            <a:endParaRPr lang="en-US" sz="2000" dirty="0"/>
          </a:p>
          <a:p>
            <a:pPr marL="457200" lvl="0" indent="-457200">
              <a:buFont typeface="+mj-lt"/>
              <a:buAutoNum type="arabicPeriod"/>
            </a:pPr>
            <a:r>
              <a:rPr lang="en-IN" sz="2000" dirty="0"/>
              <a:t>Measure the surface roughness of surfaces produced for different feeds.</a:t>
            </a:r>
            <a:endParaRPr lang="en-US" sz="2000" dirty="0"/>
          </a:p>
          <a:p>
            <a:pPr marL="457200" lvl="0" indent="-457200">
              <a:buFont typeface="+mj-lt"/>
              <a:buAutoNum type="arabicPeriod"/>
            </a:pPr>
            <a:r>
              <a:rPr lang="en-IN" sz="2000" dirty="0"/>
              <a:t>Now repeat the above steps while engaging cutting fluid.</a:t>
            </a:r>
            <a:endParaRPr lang="en-US" sz="2000" dirty="0"/>
          </a:p>
          <a:p>
            <a:pPr marL="457200" lvl="0" indent="-457200">
              <a:buFont typeface="+mj-lt"/>
              <a:buAutoNum type="arabicPeriod"/>
            </a:pPr>
            <a:r>
              <a:rPr lang="en-IN" sz="2000" dirty="0"/>
              <a:t>Change the cutting speed and repeat the machining process.</a:t>
            </a:r>
            <a:endParaRPr lang="en-US" sz="2000" dirty="0"/>
          </a:p>
          <a:p>
            <a:pPr marL="457200" lvl="0" indent="-457200">
              <a:buFont typeface="+mj-lt"/>
              <a:buAutoNum type="arabicPeriod"/>
            </a:pPr>
            <a:r>
              <a:rPr lang="en-IN" sz="2000" dirty="0"/>
              <a:t>Measure the surface roughness again for different feeds with and without cutting fluid.</a:t>
            </a:r>
            <a:endParaRPr lang="en-US" sz="2000" dirty="0"/>
          </a:p>
          <a:p>
            <a:pPr marL="457200" lvl="0" indent="-457200">
              <a:buFont typeface="+mj-lt"/>
              <a:buAutoNum type="arabicPeriod"/>
            </a:pPr>
            <a:r>
              <a:rPr lang="en-IN" sz="2000" dirty="0"/>
              <a:t>Record the observed values in a table.</a:t>
            </a:r>
            <a:endParaRPr lang="en-US" sz="2000" dirty="0"/>
          </a:p>
          <a:p>
            <a:endParaRPr lang="en-US" sz="2000" dirty="0"/>
          </a:p>
        </p:txBody>
      </p:sp>
      <p:sp>
        <p:nvSpPr>
          <p:cNvPr id="3" name="Title 2"/>
          <p:cNvSpPr>
            <a:spLocks noGrp="1"/>
          </p:cNvSpPr>
          <p:nvPr>
            <p:ph type="title"/>
          </p:nvPr>
        </p:nvSpPr>
        <p:spPr/>
        <p:txBody>
          <a:bodyPr/>
          <a:lstStyle/>
          <a:p>
            <a:pPr algn="l"/>
            <a:r>
              <a:rPr lang="en-US" dirty="0" smtClean="0">
                <a:solidFill>
                  <a:srgbClr val="895D1D"/>
                </a:solidFill>
              </a:rPr>
              <a:t>PROCEDURE</a:t>
            </a:r>
            <a:r>
              <a:rPr lang="en-US" dirty="0" smtClean="0"/>
              <a:t>:</a:t>
            </a:r>
            <a:endParaRPr lang="en-US" dirty="0"/>
          </a:p>
        </p:txBody>
      </p:sp>
    </p:spTree>
    <p:extLst>
      <p:ext uri="{BB962C8B-B14F-4D97-AF65-F5344CB8AC3E}">
        <p14:creationId xmlns:p14="http://schemas.microsoft.com/office/powerpoint/2010/main" val="2801734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06031" y="6242571"/>
            <a:ext cx="2364750" cy="369332"/>
          </a:xfrm>
          <a:prstGeom prst="rect">
            <a:avLst/>
          </a:prstGeom>
          <a:noFill/>
        </p:spPr>
        <p:txBody>
          <a:bodyPr wrap="none" rtlCol="0">
            <a:spAutoFit/>
          </a:bodyPr>
          <a:lstStyle/>
          <a:p>
            <a:r>
              <a:rPr lang="en-IN" dirty="0" smtClean="0"/>
              <a:t>Without cutting fluid</a:t>
            </a:r>
            <a:endParaRPr lang="en-IN" dirty="0"/>
          </a:p>
        </p:txBody>
      </p:sp>
      <p:sp>
        <p:nvSpPr>
          <p:cNvPr id="5" name="TextBox 4"/>
          <p:cNvSpPr txBox="1"/>
          <p:nvPr/>
        </p:nvSpPr>
        <p:spPr>
          <a:xfrm>
            <a:off x="5722546" y="6242571"/>
            <a:ext cx="2066120" cy="369332"/>
          </a:xfrm>
          <a:prstGeom prst="rect">
            <a:avLst/>
          </a:prstGeom>
          <a:noFill/>
        </p:spPr>
        <p:txBody>
          <a:bodyPr wrap="square" rtlCol="0">
            <a:spAutoFit/>
          </a:bodyPr>
          <a:lstStyle/>
          <a:p>
            <a:r>
              <a:rPr lang="en-IN" dirty="0" smtClean="0"/>
              <a:t>With cutting fluid</a:t>
            </a:r>
            <a:endParaRPr lang="en-IN" dirty="0"/>
          </a:p>
        </p:txBody>
      </p:sp>
      <p:pic>
        <p:nvPicPr>
          <p:cNvPr id="6" name="Normal machining - comp">
            <a:hlinkClick r:id="" action="ppaction://media"/>
          </p:cNvPr>
          <p:cNvPicPr>
            <a:picLocks noChangeAspect="1"/>
          </p:cNvPicPr>
          <p:nvPr>
            <a:videoFile r:link="rId1"/>
            <p:extLst>
              <p:ext uri="{DAA4B4D4-6D71-4841-9C94-3DE7FCFB9230}">
                <p14:media xmlns:p14="http://schemas.microsoft.com/office/powerpoint/2010/main" r:embed="rId2">
                  <p14:trim st="1570"/>
                </p14:media>
              </p:ext>
            </p:extLst>
          </p:nvPr>
        </p:nvPicPr>
        <p:blipFill>
          <a:blip r:embed="rId5"/>
          <a:stretch>
            <a:fillRect/>
          </a:stretch>
        </p:blipFill>
        <p:spPr>
          <a:xfrm>
            <a:off x="816768" y="228600"/>
            <a:ext cx="3343275" cy="5943600"/>
          </a:xfrm>
          <a:prstGeom prst="rect">
            <a:avLst/>
          </a:prstGeom>
        </p:spPr>
      </p:pic>
      <p:pic>
        <p:nvPicPr>
          <p:cNvPr id="7" name="Cutting fluid - comp">
            <a:hlinkClick r:id="" action="ppaction://media"/>
          </p:cNvPr>
          <p:cNvPicPr>
            <a:picLocks noChangeAspect="1"/>
          </p:cNvPicPr>
          <p:nvPr>
            <a:videoFile r:link="rId1"/>
            <p:extLst>
              <p:ext uri="{DAA4B4D4-6D71-4841-9C94-3DE7FCFB9230}">
                <p14:media xmlns:p14="http://schemas.microsoft.com/office/powerpoint/2010/main" r:embed="rId3">
                  <p14:trim st="1967" end="1398"/>
                </p14:media>
              </p:ext>
            </p:extLst>
          </p:nvPr>
        </p:nvPicPr>
        <p:blipFill>
          <a:blip r:embed="rId6"/>
          <a:stretch>
            <a:fillRect/>
          </a:stretch>
        </p:blipFill>
        <p:spPr>
          <a:xfrm>
            <a:off x="5083969" y="228600"/>
            <a:ext cx="3343274" cy="5943600"/>
          </a:xfrm>
          <a:prstGeom prst="rect">
            <a:avLst/>
          </a:prstGeom>
        </p:spPr>
      </p:pic>
    </p:spTree>
    <p:extLst>
      <p:ext uri="{BB962C8B-B14F-4D97-AF65-F5344CB8AC3E}">
        <p14:creationId xmlns:p14="http://schemas.microsoft.com/office/powerpoint/2010/main" val="2250885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mute="1">
                <p:cTn id="13" fill="hold" display="0">
                  <p:stCondLst>
                    <p:cond delay="indefinite"/>
                  </p:stCondLst>
                </p:cTn>
                <p:tgtEl>
                  <p:spTgt spid="7"/>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112</TotalTime>
  <Words>845</Words>
  <Application>Microsoft Office PowerPoint</Application>
  <PresentationFormat>On-screen Show (4:3)</PresentationFormat>
  <Paragraphs>155</Paragraphs>
  <Slides>14</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Book Antiqua</vt:lpstr>
      <vt:lpstr>Calibri</vt:lpstr>
      <vt:lpstr>Times New Roman</vt:lpstr>
      <vt:lpstr>Wingdings</vt:lpstr>
      <vt:lpstr>Hardcover</vt:lpstr>
      <vt:lpstr>ME 312 – Manufacturing Technology II Project Presentation</vt:lpstr>
      <vt:lpstr>PROJECT TITLE</vt:lpstr>
      <vt:lpstr>AIM:</vt:lpstr>
      <vt:lpstr>THEORY:</vt:lpstr>
      <vt:lpstr>THEORY:</vt:lpstr>
      <vt:lpstr>APPARATUS:</vt:lpstr>
      <vt:lpstr>PowerPoint Presentation</vt:lpstr>
      <vt:lpstr>PROCEDURE:</vt:lpstr>
      <vt:lpstr>PowerPoint Presentation</vt:lpstr>
      <vt:lpstr>PowerPoint Presentation</vt:lpstr>
      <vt:lpstr>CALCULATIONS:</vt:lpstr>
      <vt:lpstr>RESULTS:</vt:lpstr>
      <vt:lpstr>CONCLUSIONS:</vt:lpstr>
      <vt:lpstr>PRECAUTIONS: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kathi</cp:lastModifiedBy>
  <cp:revision>19</cp:revision>
  <dcterms:created xsi:type="dcterms:W3CDTF">2022-11-08T08:07:48Z</dcterms:created>
  <dcterms:modified xsi:type="dcterms:W3CDTF">2022-11-10T03:59:44Z</dcterms:modified>
</cp:coreProperties>
</file>